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66.png" ContentType="image/png"/>
  <Override PartName="/ppt/media/image41.png" ContentType="image/png"/>
  <Override PartName="/ppt/media/image65.png" ContentType="image/png"/>
  <Override PartName="/ppt/media/image40.png" ContentType="image/png"/>
  <Override PartName="/ppt/media/image15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64.png" ContentType="image/png"/>
  <Override PartName="/ppt/media/image9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63.png" ContentType="image/png"/>
  <Override PartName="/ppt/media/image8.png" ContentType="image/png"/>
  <Override PartName="/ppt/media/image61.png" ContentType="image/png"/>
  <Override PartName="/ppt/media/image6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desplazar la página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2000" spc="-1" strike="noStrike">
                <a:latin typeface="Arial"/>
              </a:rPr>
              <a:t>Pulse para editar el formato de las notas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&lt;cabecera&gt;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Times New Roman"/>
              </a:rPr>
              <a:t>&lt;fecha/hora&gt;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ES" sz="1400" spc="-1" strike="noStrike">
                <a:latin typeface="Times New Roman"/>
              </a:rPr>
              <a:t>&lt;pie de página&gt;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B322702-6D1C-4F8B-A802-237F2CA36BC1}" type="slidenum">
              <a:rPr b="0" lang="es-ES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984240" y="787320"/>
            <a:ext cx="5138280" cy="385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1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6667920"/>
            <a:ext cx="9138600" cy="196560"/>
          </a:xfrm>
          <a:prstGeom prst="rect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1728720" y="6632640"/>
            <a:ext cx="6080040" cy="41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3"/>
          <p:cNvSpPr/>
          <p:nvPr/>
        </p:nvSpPr>
        <p:spPr>
          <a:xfrm>
            <a:off x="-35640" y="6613200"/>
            <a:ext cx="1114920" cy="33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s-ES" sz="1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Introduction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41" name="CustomShape 4"/>
          <p:cNvSpPr/>
          <p:nvPr/>
        </p:nvSpPr>
        <p:spPr>
          <a:xfrm>
            <a:off x="3198960" y="6701760"/>
            <a:ext cx="6080040" cy="41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5"/>
          <p:cNvSpPr/>
          <p:nvPr/>
        </p:nvSpPr>
        <p:spPr>
          <a:xfrm>
            <a:off x="3271320" y="6649920"/>
            <a:ext cx="6080040" cy="41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20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28600" y="674640"/>
            <a:ext cx="8681400" cy="159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Chapter 1. Introduction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-41760" y="77760"/>
            <a:ext cx="709452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Bohr’s atom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80000" y="713880"/>
            <a:ext cx="9230040" cy="86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1914 Bohr proposed a “planetary” model of the atom motivated by the atomic spectrum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16000" y="1304280"/>
            <a:ext cx="6836760" cy="200448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131040" y="3219840"/>
            <a:ext cx="9230040" cy="86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model electrons where occupying discrete orbits (quantized angular momentum)</a:t>
            </a:r>
            <a:endParaRPr b="0" lang="es-ES" sz="1800" spc="-1" strike="noStrike">
              <a:latin typeface="Arial"/>
            </a:endParaRPr>
          </a:p>
          <a:p>
            <a:pPr lvl="1" marL="432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Therefore the energies were also quantized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6" name="Picture 9" descr=""/>
          <p:cNvPicPr/>
          <p:nvPr/>
        </p:nvPicPr>
        <p:blipFill>
          <a:blip r:embed="rId2"/>
          <a:stretch/>
        </p:blipFill>
        <p:spPr>
          <a:xfrm>
            <a:off x="5508000" y="3780000"/>
            <a:ext cx="2876760" cy="2821320"/>
          </a:xfrm>
          <a:prstGeom prst="rect">
            <a:avLst/>
          </a:prstGeom>
          <a:ln>
            <a:noFill/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sp>
        <p:nvSpPr>
          <p:cNvPr id="137" name="CustomShape 4"/>
          <p:cNvSpPr/>
          <p:nvPr/>
        </p:nvSpPr>
        <p:spPr>
          <a:xfrm>
            <a:off x="136800" y="4204800"/>
            <a:ext cx="4755960" cy="191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a photon is absorbed one electron can jump from one orbit to another higher orbit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electron in a higher orbit can jump back to an empty lower orbit emitting a phton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3"/>
          <a:stretch/>
        </p:blipFill>
        <p:spPr>
          <a:xfrm>
            <a:off x="7237800" y="1296000"/>
            <a:ext cx="1506960" cy="208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-41760" y="77760"/>
            <a:ext cx="889452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discovery of the neutron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80000" y="713880"/>
            <a:ext cx="9230040" cy="86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According to Bohr’s model the atom was composed of electrons and protons</a:t>
            </a:r>
            <a:endParaRPr b="0" lang="es-ES" sz="1800" spc="-1" strike="noStrike">
              <a:latin typeface="Arial"/>
            </a:endParaRPr>
          </a:p>
          <a:p>
            <a:pPr lvl="1" marL="432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However the mass of most of the atoms was not consistent with this assumption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To account for the atom mass, nuclei should contain neutral particles with mass ~ proton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1932, Chadwick proposed an experiment to identify this kind of radiation: the neutrons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44000" y="2988000"/>
            <a:ext cx="5756760" cy="2876760"/>
          </a:xfrm>
          <a:prstGeom prst="rect">
            <a:avLst/>
          </a:prstGeom>
          <a:ln>
            <a:noFill/>
          </a:ln>
        </p:spPr>
      </p:pic>
      <p:pic>
        <p:nvPicPr>
          <p:cNvPr id="142" name="Picture 5" descr=""/>
          <p:cNvPicPr/>
          <p:nvPr/>
        </p:nvPicPr>
        <p:blipFill>
          <a:blip r:embed="rId2"/>
          <a:stretch/>
        </p:blipFill>
        <p:spPr>
          <a:xfrm>
            <a:off x="6510960" y="2736000"/>
            <a:ext cx="2053800" cy="2879280"/>
          </a:xfrm>
          <a:prstGeom prst="rect">
            <a:avLst/>
          </a:prstGeom>
          <a:ln>
            <a:solidFill>
              <a:srgbClr val="808080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2240" y="77760"/>
            <a:ext cx="803052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quantum mechanics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80000" y="713880"/>
            <a:ext cx="9230040" cy="86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decades of the XX century the foundations of quantum mechanics are established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first step was the explanation of the radiation of the black body by Max Planck</a:t>
            </a:r>
            <a:endParaRPr b="0" lang="es-ES" sz="1800" spc="-1" strike="noStrike">
              <a:latin typeface="Arial"/>
            </a:endParaRPr>
          </a:p>
          <a:p>
            <a:pPr lvl="1" marL="432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Light is emitted in “quanta” of discrete energy → the photon 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period De Broglie postulates the wave-particle duality 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Schrödinger and Heisenberg establish the foundations of quantum mechanics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new vision of the atom (Schrödinger’s hydrogen atom) is established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5074200" y="3578400"/>
            <a:ext cx="3922560" cy="145368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7704000" y="1656000"/>
            <a:ext cx="1378440" cy="191916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5002200" y="4941000"/>
            <a:ext cx="1258560" cy="168156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4"/>
          <a:stretch/>
        </p:blipFill>
        <p:spPr>
          <a:xfrm>
            <a:off x="6372000" y="4932000"/>
            <a:ext cx="1193400" cy="168912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5"/>
          <a:stretch/>
        </p:blipFill>
        <p:spPr>
          <a:xfrm>
            <a:off x="7656480" y="5064480"/>
            <a:ext cx="1412280" cy="1412280"/>
          </a:xfrm>
          <a:prstGeom prst="rect">
            <a:avLst/>
          </a:prstGeom>
          <a:ln>
            <a:noFill/>
          </a:ln>
        </p:spPr>
      </p:pic>
      <p:pic>
        <p:nvPicPr>
          <p:cNvPr id="150" name="Picture 8" descr=""/>
          <p:cNvPicPr/>
          <p:nvPr/>
        </p:nvPicPr>
        <p:blipFill>
          <a:blip r:embed="rId6"/>
          <a:stretch/>
        </p:blipFill>
        <p:spPr>
          <a:xfrm>
            <a:off x="597600" y="3395880"/>
            <a:ext cx="3575880" cy="32256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02240" y="77760"/>
            <a:ext cx="767124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special relativity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0" y="713880"/>
            <a:ext cx="9266040" cy="86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decades of the XX century Einstein revolutionized the concepts of space and time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Galilean transformations worked for classical mechanics but not for Maxwell’s equations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new set of transformations was needed → the Lorentz transformations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Einstein interpreted these transformations creating a new entity, the space-time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Inertial systems are those related by Lorentz transformations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speed of light is the same in all the systems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was confirmed by the experiment of Michelson-Morley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224000" y="3816000"/>
            <a:ext cx="2900520" cy="274284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4788000" y="3780000"/>
            <a:ext cx="3606480" cy="2703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02240" y="77760"/>
            <a:ext cx="659088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antimatter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0" y="713880"/>
            <a:ext cx="9266040" cy="86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1927 Paul Dirac was trying to combine quantum mechanics with special relativity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Obtain a quantum-mechanics wave equation starting from 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lead to a problem since this relation yields to negative energy solutions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57" name="Formula 3"/>
              <p:cNvSpPr txBox="1"/>
              <p:nvPr/>
            </p:nvSpPr>
            <p:spPr>
              <a:xfrm>
                <a:off x="5938560" y="1314000"/>
                <a:ext cx="1690560" cy="312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p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sSup>
                      <m:e>
                        <m:r>
                          <m:t xml:space="preserve">c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+</m:t>
                    </m:r>
                    <m:sSup>
                      <m:e>
                        <m:r>
                          <m:t xml:space="preserve">m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sSup>
                      <m:e>
                        <m:r>
                          <m:t xml:space="preserve">c</m:t>
                        </m:r>
                      </m:e>
                      <m:sup>
                        <m:r>
                          <m:t xml:space="preserve">4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58" name="Formula 4"/>
              <p:cNvSpPr txBox="1"/>
              <p:nvPr/>
            </p:nvSpPr>
            <p:spPr>
              <a:xfrm>
                <a:off x="2088000" y="2276280"/>
                <a:ext cx="1928520" cy="337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E</m:t>
                    </m:r>
                    <m:r>
                      <m:t xml:space="preserve">=</m:t>
                    </m:r>
                    <m:r>
                      <m:t xml:space="preserve">+</m:t>
                    </m:r>
                    <m:rad>
                      <m:radPr>
                        <m:degHide m:val="1"/>
                      </m:radPr>
                      <m:deg/>
                      <m:e>
                        <m:sSup>
                          <m:e>
                            <m:r>
                              <m:t xml:space="preserve">p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+</m:t>
                        </m:r>
                        <m:sSup>
                          <m:e>
                            <m:r>
                              <m:t xml:space="preserve">m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ra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59" name="Formula 5"/>
              <p:cNvSpPr txBox="1"/>
              <p:nvPr/>
            </p:nvSpPr>
            <p:spPr>
              <a:xfrm>
                <a:off x="4500360" y="2276280"/>
                <a:ext cx="1960920" cy="337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E</m:t>
                    </m:r>
                    <m:r>
                      <m:t xml:space="preserve">=</m:t>
                    </m:r>
                    <m:r>
                      <m:t xml:space="preserve">−</m:t>
                    </m:r>
                    <m:rad>
                      <m:radPr>
                        <m:degHide m:val="1"/>
                      </m:radPr>
                      <m:deg/>
                      <m:e>
                        <m:sSup>
                          <m:e>
                            <m:r>
                              <m:t xml:space="preserve">p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+</m:t>
                        </m:r>
                        <m:sSup>
                          <m:e>
                            <m:r>
                              <m:t xml:space="preserve">m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rad>
                  </m:oMath>
                </a14:m>
              </a:p>
            </p:txBody>
          </p:sp>
        </mc:Choice>
        <mc:Fallback/>
      </mc:AlternateContent>
      <p:sp>
        <p:nvSpPr>
          <p:cNvPr id="160" name="CustomShape 6"/>
          <p:cNvSpPr/>
          <p:nvPr/>
        </p:nvSpPr>
        <p:spPr>
          <a:xfrm>
            <a:off x="45720" y="2552400"/>
            <a:ext cx="9266040" cy="86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Dirac interpreted the positive solutions as ordinary particles and the negative as antimatter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1932 Anderson observed for the first time the anti-electron confirming Dirac’s theory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1" name="Picture 11" descr=""/>
          <p:cNvPicPr/>
          <p:nvPr/>
        </p:nvPicPr>
        <p:blipFill>
          <a:blip r:embed="rId1"/>
          <a:stretch/>
        </p:blipFill>
        <p:spPr>
          <a:xfrm>
            <a:off x="4860000" y="3588480"/>
            <a:ext cx="3180960" cy="292428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62" name="Picture 9" descr=""/>
          <p:cNvPicPr/>
          <p:nvPr/>
        </p:nvPicPr>
        <p:blipFill>
          <a:blip r:embed="rId2"/>
          <a:stretch/>
        </p:blipFill>
        <p:spPr>
          <a:xfrm>
            <a:off x="147960" y="3780000"/>
            <a:ext cx="1793160" cy="251712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63" name="" descr=""/>
          <p:cNvPicPr/>
          <p:nvPr/>
        </p:nvPicPr>
        <p:blipFill>
          <a:blip r:embed="rId3"/>
          <a:stretch/>
        </p:blipFill>
        <p:spPr>
          <a:xfrm>
            <a:off x="2197440" y="3744000"/>
            <a:ext cx="1831680" cy="259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02240" y="77760"/>
            <a:ext cx="767124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particle zoo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0" y="713880"/>
            <a:ext cx="9266040" cy="86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new ideas of quantum mechanics were rapidly applied to related phenomena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fact that the nucleus is not breaking apart due to electric repulsion suggested a new force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Yukawa was able to describe a working potential for this force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Same as photons were driving the EM force, other particle should drive this strong force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1936 physicist studying cosmic ray radiation found a candidate for this particle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By 1937 they found this particle was not related to the strong force → it was the muon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 1947 the study of cosmic radiation lead to another particle: the pion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6" name="Picture 10" descr=""/>
          <p:cNvPicPr/>
          <p:nvPr/>
        </p:nvPicPr>
        <p:blipFill>
          <a:blip r:embed="rId1"/>
          <a:stretch/>
        </p:blipFill>
        <p:spPr>
          <a:xfrm>
            <a:off x="72000" y="3768480"/>
            <a:ext cx="3628800" cy="2745000"/>
          </a:xfrm>
          <a:prstGeom prst="rect">
            <a:avLst/>
          </a:prstGeom>
          <a:ln>
            <a:noFill/>
          </a:ln>
        </p:spPr>
      </p:pic>
      <p:pic>
        <p:nvPicPr>
          <p:cNvPr id="167" name="Picture 7" descr=""/>
          <p:cNvPicPr/>
          <p:nvPr/>
        </p:nvPicPr>
        <p:blipFill>
          <a:blip r:embed="rId2"/>
          <a:stretch/>
        </p:blipFill>
        <p:spPr>
          <a:xfrm>
            <a:off x="3888000" y="3924000"/>
            <a:ext cx="1770120" cy="231444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68" name="" descr=""/>
          <p:cNvPicPr/>
          <p:nvPr/>
        </p:nvPicPr>
        <p:blipFill>
          <a:blip r:embed="rId3"/>
          <a:stretch/>
        </p:blipFill>
        <p:spPr>
          <a:xfrm>
            <a:off x="5952240" y="3942360"/>
            <a:ext cx="3045240" cy="228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02240" y="77760"/>
            <a:ext cx="651924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neutrinos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0" y="713880"/>
            <a:ext cx="9266040" cy="86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study of radioactive decays (beta decays) suggested a possible non-conservation of energy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Pauli interpreted this phenomenom by postulating a new non-detectable additional particle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1932 Fermi included this idea in his theory of nuclear decays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1950, Cowan and Raines managed to design an experiment to detect neutrinos (indirectly)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idea was to use an inverted beta decay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2736000" y="3888000"/>
            <a:ext cx="2406600" cy="1635480"/>
          </a:xfrm>
          <a:prstGeom prst="rect">
            <a:avLst/>
          </a:prstGeom>
          <a:ln>
            <a:noFill/>
          </a:ln>
        </p:spPr>
      </p:pic>
      <p:pic>
        <p:nvPicPr>
          <p:cNvPr id="172" name="Picture 4" descr=""/>
          <p:cNvPicPr/>
          <p:nvPr/>
        </p:nvPicPr>
        <p:blipFill>
          <a:blip r:embed="rId2"/>
          <a:stretch/>
        </p:blipFill>
        <p:spPr>
          <a:xfrm>
            <a:off x="923760" y="3168000"/>
            <a:ext cx="1066680" cy="150948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73" name="Picture 5" descr=""/>
          <p:cNvPicPr/>
          <p:nvPr/>
        </p:nvPicPr>
        <p:blipFill>
          <a:blip r:embed="rId3"/>
          <a:stretch/>
        </p:blipFill>
        <p:spPr>
          <a:xfrm>
            <a:off x="901080" y="4824000"/>
            <a:ext cx="1076760" cy="150948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74" name="Picture 9" descr=""/>
          <p:cNvPicPr/>
          <p:nvPr/>
        </p:nvPicPr>
        <p:blipFill>
          <a:blip r:embed="rId4"/>
          <a:stretch/>
        </p:blipFill>
        <p:spPr>
          <a:xfrm>
            <a:off x="4752000" y="2592000"/>
            <a:ext cx="1700280" cy="297720"/>
          </a:xfrm>
          <a:prstGeom prst="rect">
            <a:avLst/>
          </a:prstGeom>
          <a:ln>
            <a:noFill/>
          </a:ln>
        </p:spPr>
      </p:pic>
      <p:pic>
        <p:nvPicPr>
          <p:cNvPr id="175" name="Picture 15" descr=""/>
          <p:cNvPicPr/>
          <p:nvPr/>
        </p:nvPicPr>
        <p:blipFill>
          <a:blip r:embed="rId5"/>
          <a:stretch/>
        </p:blipFill>
        <p:spPr>
          <a:xfrm>
            <a:off x="6041160" y="2991960"/>
            <a:ext cx="2524320" cy="341352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02240" y="77760"/>
            <a:ext cx="803124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mesons and barions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0" y="713880"/>
            <a:ext cx="9266040" cy="86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next years experiments in different accelerators found new mesons and barions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1947 several observations were made of a neutral particle decaying into 2 pions 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191919"/>
                </a:solidFill>
                <a:latin typeface="Times New Roman"/>
                <a:ea typeface="msmincho"/>
              </a:rPr>
              <a:t>This was the neutral kaon (K</a:t>
            </a:r>
            <a:r>
              <a:rPr b="0" lang="es-ES" sz="1800" spc="-1" strike="noStrike" baseline="33000">
                <a:solidFill>
                  <a:srgbClr val="191919"/>
                </a:solidFill>
                <a:latin typeface="Times New Roman"/>
                <a:ea typeface="msmincho"/>
              </a:rPr>
              <a:t>0</a:t>
            </a:r>
            <a:r>
              <a:rPr b="0" lang="es-ES" sz="1800" spc="-1" strike="noStrike">
                <a:solidFill>
                  <a:srgbClr val="191919"/>
                </a:solidFill>
                <a:latin typeface="Times New Roman"/>
                <a:ea typeface="msmincho"/>
              </a:rPr>
              <a:t>)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1949 observations of a charged particle decaying into 3 pions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was the charged kaon (K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+/-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)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next years many others: the phi, eta, omega, etc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1950 first evidences of barionic particles such as the Lambda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8" name="Picture 4" descr=""/>
          <p:cNvPicPr/>
          <p:nvPr/>
        </p:nvPicPr>
        <p:blipFill>
          <a:blip r:embed="rId1"/>
          <a:stretch/>
        </p:blipFill>
        <p:spPr>
          <a:xfrm>
            <a:off x="7188840" y="1638360"/>
            <a:ext cx="1788480" cy="5025600"/>
          </a:xfrm>
          <a:prstGeom prst="rect">
            <a:avLst/>
          </a:prstGeom>
          <a:ln>
            <a:solidFill>
              <a:srgbClr val="808080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79" name="Picture 6" descr=""/>
          <p:cNvPicPr/>
          <p:nvPr/>
        </p:nvPicPr>
        <p:blipFill>
          <a:blip r:embed="rId2"/>
          <a:stretch/>
        </p:blipFill>
        <p:spPr>
          <a:xfrm>
            <a:off x="232920" y="4881240"/>
            <a:ext cx="1958040" cy="1637640"/>
          </a:xfrm>
          <a:prstGeom prst="rect">
            <a:avLst/>
          </a:prstGeom>
          <a:ln>
            <a:noFill/>
          </a:ln>
        </p:spPr>
      </p:pic>
      <p:pic>
        <p:nvPicPr>
          <p:cNvPr id="180" name="Picture 8" descr=""/>
          <p:cNvPicPr/>
          <p:nvPr/>
        </p:nvPicPr>
        <p:blipFill>
          <a:blip r:embed="rId3"/>
          <a:stretch/>
        </p:blipFill>
        <p:spPr>
          <a:xfrm>
            <a:off x="2487960" y="4881240"/>
            <a:ext cx="2009880" cy="1668600"/>
          </a:xfrm>
          <a:prstGeom prst="rect">
            <a:avLst/>
          </a:prstGeom>
          <a:ln>
            <a:noFill/>
          </a:ln>
        </p:spPr>
      </p:pic>
      <p:sp>
        <p:nvSpPr>
          <p:cNvPr id="181" name="CustomShape 3"/>
          <p:cNvSpPr/>
          <p:nvPr/>
        </p:nvSpPr>
        <p:spPr>
          <a:xfrm>
            <a:off x="151920" y="4766400"/>
            <a:ext cx="1054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 baseline="33000">
                <a:solidFill>
                  <a:srgbClr val="000000"/>
                </a:solidFill>
                <a:latin typeface="Tw Cen MT"/>
                <a:ea typeface="DejaVu Sans"/>
              </a:rPr>
              <a:t>Baryon Octet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2272680" y="4746240"/>
            <a:ext cx="11793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000000"/>
                </a:solidFill>
                <a:latin typeface="Tw Cen MT"/>
                <a:ea typeface="DejaVu Sans"/>
              </a:rPr>
              <a:t>Meson Nonet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4400" y="3626280"/>
            <a:ext cx="6967440" cy="86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Gell-Mann realized that geometrical pattern emerged when organizing the new mesons and barions in terms of the strangeness and charge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84" name="Picture 4" descr=""/>
          <p:cNvPicPr/>
          <p:nvPr/>
        </p:nvPicPr>
        <p:blipFill>
          <a:blip r:embed="rId4"/>
          <a:stretch/>
        </p:blipFill>
        <p:spPr>
          <a:xfrm>
            <a:off x="5184000" y="4608000"/>
            <a:ext cx="1406880" cy="197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02240" y="77760"/>
            <a:ext cx="803124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quark 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0" y="713880"/>
            <a:ext cx="9266040" cy="86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1964 Gell-Mann and Zweig proposed an explanation for the observed patterns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All hadrons are composed of more fundalmental particles: quarks 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quarks came in three types “up”, “down” and “strange” and they had fractional charge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Barions are composed by three quarks while mesons only by two quarks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However quarks cannot be found isolated in nature (confinement)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following years the charm, bottom and finally in 1995 the top quark were discovered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87" name="Picture 6" descr=""/>
          <p:cNvPicPr/>
          <p:nvPr/>
        </p:nvPicPr>
        <p:blipFill>
          <a:blip r:embed="rId1"/>
          <a:stretch/>
        </p:blipFill>
        <p:spPr>
          <a:xfrm>
            <a:off x="4890240" y="3517920"/>
            <a:ext cx="3531600" cy="294624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674640" y="3456000"/>
            <a:ext cx="4041000" cy="303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02240" y="77760"/>
            <a:ext cx="803124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Standard 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0" y="713880"/>
            <a:ext cx="9266040" cy="86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late sixties Glashow, Salam and Weinberg developed a model of the electrowek force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 included the recently proposed Higgs mechanism for which massive bosons acquire mass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W and Z massive bosons were disvered in 1983 at CERN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strong interaction was introduced and the term Standard Model was coined in 1975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216000" y="4185720"/>
            <a:ext cx="1006200" cy="100620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216000" y="5184000"/>
            <a:ext cx="995760" cy="133020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216000" y="2673360"/>
            <a:ext cx="1006200" cy="151056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4"/>
          <a:stretch/>
        </p:blipFill>
        <p:spPr>
          <a:xfrm>
            <a:off x="1692000" y="2376000"/>
            <a:ext cx="6910200" cy="429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2880" y="-15840"/>
            <a:ext cx="9137520" cy="685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02240" y="77760"/>
            <a:ext cx="759996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Higgs boson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0" y="713880"/>
            <a:ext cx="9266040" cy="86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2012 the Higgs boson was discovered at the Large Hadron Collider at CERN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121680" y="2934000"/>
            <a:ext cx="8876520" cy="372420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5936400" y="1296000"/>
            <a:ext cx="2161800" cy="204408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3"/>
          <a:stretch/>
        </p:blipFill>
        <p:spPr>
          <a:xfrm>
            <a:off x="880560" y="1512000"/>
            <a:ext cx="2396520" cy="179820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4"/>
          <a:stretch/>
        </p:blipFill>
        <p:spPr>
          <a:xfrm>
            <a:off x="3218760" y="1512000"/>
            <a:ext cx="2751840" cy="179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-5760" y="77760"/>
            <a:ext cx="554796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Particle Physics: Natural units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108000" y="713880"/>
            <a:ext cx="9230040" cy="11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International System of Units is a natural choice for everyday objects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However is not very useful for Particle Physics where the scales are very very different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Particle Physics we use the Natural Units: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From Quantum Mechanics – the unit of action: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ce181e"/>
                </a:solidFill>
                <a:latin typeface="FreeSans"/>
                <a:ea typeface="FreeSans"/>
              </a:rPr>
              <a:t>ℏ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= 6.6 x 10</a:t>
            </a:r>
            <a:r>
              <a:rPr b="0" lang="es-ES" sz="1800" spc="-1" strike="noStrike" baseline="33000">
                <a:solidFill>
                  <a:srgbClr val="ce181e"/>
                </a:solidFill>
                <a:latin typeface="Times New Roman"/>
                <a:ea typeface="FreeSans"/>
              </a:rPr>
              <a:t>-25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GeV s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From relativity – the speed of light: </a:t>
            </a:r>
            <a:r>
              <a:rPr b="0" lang="es-ES" sz="1800" spc="-1" strike="noStrike">
                <a:solidFill>
                  <a:srgbClr val="ce181e"/>
                </a:solidFill>
                <a:latin typeface="FreeSans"/>
                <a:ea typeface="FreeSans"/>
              </a:rPr>
              <a:t>c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= 3 x 10</a:t>
            </a:r>
            <a:r>
              <a:rPr b="0" lang="es-ES" sz="1800" spc="-1" strike="noStrike" baseline="33000">
                <a:solidFill>
                  <a:srgbClr val="ce181e"/>
                </a:solidFill>
                <a:latin typeface="Times New Roman"/>
                <a:ea typeface="FreeSans"/>
              </a:rPr>
              <a:t>8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cm/s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From Particle Physics – unit of energy: </a:t>
            </a:r>
            <a:r>
              <a:rPr b="0" lang="es-ES" sz="1800" spc="-1" strike="noStrike">
                <a:solidFill>
                  <a:srgbClr val="ce181e"/>
                </a:solidFill>
                <a:latin typeface="FreeSans"/>
                <a:ea typeface="FreeSans"/>
              </a:rPr>
              <a:t>GeV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(1 GeV ~ proton mass)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Simplified in the equations by setting </a:t>
            </a:r>
            <a:r>
              <a:rPr b="0" lang="es-ES" sz="1800" spc="-1" strike="noStrike">
                <a:solidFill>
                  <a:srgbClr val="ce181e"/>
                </a:solidFill>
                <a:latin typeface="FreeSans"/>
                <a:ea typeface="FreeSans"/>
              </a:rPr>
              <a:t>ℏ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=c =1 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context the main units become :</a:t>
            </a:r>
            <a:endParaRPr b="0" lang="es-ES" sz="1800" spc="-1" strike="noStrike">
              <a:latin typeface="Arial"/>
            </a:endParaRPr>
          </a:p>
        </p:txBody>
      </p:sp>
      <p:graphicFrame>
        <p:nvGraphicFramePr>
          <p:cNvPr id="203" name="Table 3"/>
          <p:cNvGraphicFramePr/>
          <p:nvPr/>
        </p:nvGraphicFramePr>
        <p:xfrm>
          <a:off x="1296000" y="4348080"/>
          <a:ext cx="6407640" cy="2099160"/>
        </p:xfrm>
        <a:graphic>
          <a:graphicData uri="http://schemas.openxmlformats.org/drawingml/2006/table">
            <a:tbl>
              <a:tblPr/>
              <a:tblGrid>
                <a:gridCol w="1601280"/>
                <a:gridCol w="1601280"/>
                <a:gridCol w="1601280"/>
                <a:gridCol w="1604160"/>
              </a:tblGrid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Energy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Energy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Momentum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GeV/c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Momentum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Mass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GeV/c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Arial"/>
                        </a:rPr>
                        <a:t>2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Mass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Time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  <a:ea typeface="AR PL KaitiM GB"/>
                        </a:rPr>
                        <a:t>(GeV/</a:t>
                      </a: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ℏ)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-1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Time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Length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  <a:ea typeface="AR PL KaitiM GB"/>
                        </a:rPr>
                        <a:t>(GeV/</a:t>
                      </a: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ℏc)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-1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Length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Area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  <a:ea typeface="AR PL KaitiM GB"/>
                        </a:rPr>
                        <a:t>(GeV/</a:t>
                      </a: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ℏc)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-2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Area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Arial"/>
                        </a:rPr>
                        <a:t>-2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38240" y="77760"/>
            <a:ext cx="720396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Theory of Special Relativity (I)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08000" y="713880"/>
            <a:ext cx="9230040" cy="180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Galilean transformations of velocity worked very well for classical mechanics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dynamics of the system were the same regardless the inertial system of reference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However this statement was not true for the Maxwell’s equations 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new set of transformations was needed in order to achieve this (Lorentz transformations)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6156000" y="2520000"/>
            <a:ext cx="1968480" cy="169056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504000" y="3011040"/>
            <a:ext cx="1532520" cy="107028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pic>
        <p:nvPicPr>
          <p:cNvPr id="208" name="" descr=""/>
          <p:cNvPicPr/>
          <p:nvPr/>
        </p:nvPicPr>
        <p:blipFill>
          <a:blip r:embed="rId3"/>
          <a:stretch/>
        </p:blipFill>
        <p:spPr>
          <a:xfrm>
            <a:off x="2902320" y="3011040"/>
            <a:ext cx="1559880" cy="105516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sp>
        <p:nvSpPr>
          <p:cNvPr id="209" name="CustomShape 3"/>
          <p:cNvSpPr/>
          <p:nvPr/>
        </p:nvSpPr>
        <p:spPr>
          <a:xfrm>
            <a:off x="180000" y="2649960"/>
            <a:ext cx="237420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Galilean transformations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2556000" y="2650320"/>
            <a:ext cx="237420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Lorentz transformations</a:t>
            </a:r>
            <a:endParaRPr b="0" lang="es-ES" sz="15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4"/>
          <a:stretch/>
        </p:blipFill>
        <p:spPr>
          <a:xfrm>
            <a:off x="4644000" y="3087000"/>
            <a:ext cx="1222200" cy="40320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5"/>
          <a:stretch/>
        </p:blipFill>
        <p:spPr>
          <a:xfrm>
            <a:off x="4680000" y="3492000"/>
            <a:ext cx="483480" cy="435960"/>
          </a:xfrm>
          <a:prstGeom prst="rect">
            <a:avLst/>
          </a:prstGeom>
          <a:ln>
            <a:noFill/>
          </a:ln>
        </p:spPr>
      </p:pic>
      <p:sp>
        <p:nvSpPr>
          <p:cNvPr id="213" name="CustomShape 5"/>
          <p:cNvSpPr/>
          <p:nvPr/>
        </p:nvSpPr>
        <p:spPr>
          <a:xfrm>
            <a:off x="60840" y="4087800"/>
            <a:ext cx="9230040" cy="180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consecuence of this transformations is that the speed of light is the same in every system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And this fact has non-intuitive implications in our conception of space and time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Einstein understood this by exploring first the concept of simultaneousty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Are events simultaneous in one system of reference simultaneous in other systems? 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Einstein established that space and time were concepts attached to a same entity: space-time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38240" y="77760"/>
            <a:ext cx="742032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Theory of Special Relativity (II)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08000" y="713880"/>
            <a:ext cx="9230040" cy="22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Einstein’s special relativity establishes that: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Events in the Universe are encoded by a 4-vector: (x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0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= ct, 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1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= x, 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2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= y, 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3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= z)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coordinates between intertial systems of reference are give by Lorentz Transformations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For two events x and y the product: 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0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0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-x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1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1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-x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2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2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-x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3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3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is invariant under transformations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modern notation, Lorentz transformations are expressed as a tensor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1292400" y="2952000"/>
            <a:ext cx="3170160" cy="1122120"/>
          </a:xfrm>
          <a:prstGeom prst="rect">
            <a:avLst/>
          </a:prstGeom>
          <a:ln>
            <a:noFill/>
          </a:ln>
        </p:spPr>
      </p:pic>
      <p:sp>
        <p:nvSpPr>
          <p:cNvPr id="217" name="CustomShape 3"/>
          <p:cNvSpPr/>
          <p:nvPr/>
        </p:nvSpPr>
        <p:spPr>
          <a:xfrm>
            <a:off x="93240" y="3970440"/>
            <a:ext cx="9230040" cy="22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Define the contravariant x</a:t>
            </a:r>
            <a:r>
              <a:rPr b="0" lang="es-ES" sz="1800" spc="-1" strike="noStrike" baseline="33000">
                <a:solidFill>
                  <a:srgbClr val="00008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=(x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0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x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1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x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x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3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) and covariant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x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=(x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AR PL Mingti2L Big5"/>
              </a:rPr>
              <a:t>0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-x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AR PL Mingti2L Big5"/>
              </a:rPr>
              <a:t>1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-x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AR PL Mingti2L Big5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x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AR PL Mingti2L Big5"/>
              </a:rPr>
              <a:t>3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) 4-vectors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They are related through the so-called metric tensor: 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=g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μν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x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AR PL Mingti2L Big5"/>
                <a:ea typeface="AR PL Mingti2L Big5"/>
              </a:rPr>
              <a:t>ν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Lorentz transformations can be expressed as: x’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η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μν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x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AR PL Mingti2L Big5"/>
                <a:ea typeface="AR PL Mingti2L Big5"/>
              </a:rPr>
              <a:t>ν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concepts can also be applied to differential operators: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5328000" y="2940480"/>
            <a:ext cx="1870560" cy="116100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936000" y="6003720"/>
            <a:ext cx="3310560" cy="63432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4"/>
          <a:stretch/>
        </p:blipFill>
        <p:spPr>
          <a:xfrm>
            <a:off x="5184000" y="5927040"/>
            <a:ext cx="2014560" cy="68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38240" y="77760"/>
            <a:ext cx="763668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Theory of Special Relativity (III)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08000" y="713880"/>
            <a:ext cx="9230040" cy="22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From the point of view of the dynamics, Einstein’s special relativity establishes that: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Energy and momentum in different systems transform as well with Lorentz transformations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energy of an object moving with speed v is given by E =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γ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mc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2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Energy and momentum can also be represented by co-(contra) variante 4-vectors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is the so called 4-momentum: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 (p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0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 E,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1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=p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AR PL Mingti2L Big5"/>
              </a:rPr>
              <a:t>x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,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2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=p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AR PL Mingti2L Big5"/>
              </a:rPr>
              <a:t>y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,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3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=p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AR PL Mingti2L Big5"/>
              </a:rPr>
              <a:t>z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)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energy-moment relation is given by 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= p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+ m² (natural units)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It’s important to notice that for a particle with a given momentum: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93240" y="4582440"/>
            <a:ext cx="9230040" cy="22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general the notation is abbreviated in such a way that: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is simply denoted as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2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Q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is simply denoted as PQ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3213000" y="3888000"/>
            <a:ext cx="2617560" cy="77940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6264000" y="3993840"/>
            <a:ext cx="2741760" cy="118908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3"/>
          <a:stretch/>
        </p:blipFill>
        <p:spPr>
          <a:xfrm>
            <a:off x="7465680" y="5150880"/>
            <a:ext cx="1065240" cy="60804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4"/>
          <a:stretch/>
        </p:blipFill>
        <p:spPr>
          <a:xfrm>
            <a:off x="3528000" y="6043320"/>
            <a:ext cx="5599440" cy="579600"/>
          </a:xfrm>
          <a:prstGeom prst="rect">
            <a:avLst/>
          </a:prstGeom>
          <a:ln>
            <a:noFill/>
          </a:ln>
        </p:spPr>
      </p:pic>
      <p:sp>
        <p:nvSpPr>
          <p:cNvPr id="228" name="CustomShape 4"/>
          <p:cNvSpPr/>
          <p:nvPr/>
        </p:nvSpPr>
        <p:spPr>
          <a:xfrm>
            <a:off x="5148000" y="5691240"/>
            <a:ext cx="24469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ce181e"/>
                </a:solidFill>
                <a:latin typeface="Arial"/>
                <a:ea typeface="DejaVu Sans"/>
              </a:rPr>
              <a:t>Mandelstam’s invariants</a:t>
            </a:r>
            <a:endParaRPr b="0" lang="es-E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138240" y="77760"/>
            <a:ext cx="619668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Quantum Mechanics (I) 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08000" y="713880"/>
            <a:ext cx="9230040" cy="22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Physical states (particles) are represented by wave functions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Ψ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(x,t)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This wave functions assign a number (or numbers) to every point of space-time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We often use the “bra”-”ket” notation for wave functions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Ψ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→ |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Ψ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&gt;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Wave functions belong, mathematically, to a structure called Hilbert space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To keep it short: it is a sort of vectorial space with some additional properties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An inner product is defined assigning a complex number to every two wave functions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The product has several good properties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93240" y="4978440"/>
            <a:ext cx="9230040" cy="70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product in Quantum Mechanics is defined as: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2" name="Formula 4"/>
              <p:cNvSpPr txBox="1"/>
              <p:nvPr/>
            </p:nvSpPr>
            <p:spPr>
              <a:xfrm>
                <a:off x="818640" y="3880080"/>
                <a:ext cx="2096280" cy="294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ψ</m:t>
                        </m:r>
                      </m:e>
                      <m:e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r>
                      <m:t xml:space="preserve">a</m:t>
                    </m:r>
                    <m:r>
                      <m:t xml:space="preserve">with</m:t>
                    </m:r>
                    <m:r>
                      <m:t xml:space="preserve">a</m:t>
                    </m:r>
                    <m:r>
                      <m:t xml:space="preserve">∈</m:t>
                    </m:r>
                    <m:r>
                      <m:t xml:space="preserve">ℂ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33" name="Formula 5"/>
              <p:cNvSpPr txBox="1"/>
              <p:nvPr/>
            </p:nvSpPr>
            <p:spPr>
              <a:xfrm>
                <a:off x="5292000" y="3877200"/>
                <a:ext cx="1872000" cy="333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ψ</m:t>
                        </m:r>
                      </m:e>
                      <m:e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d>
                              <m:dPr>
                                <m:begChr m:val="⟨"/>
                                <m:sepChr m:val="|"/>
                                <m:endChr m:val="⟩"/>
                              </m:dPr>
                              <m:e>
                                <m:r>
                                  <m:t xml:space="preserve">Φ</m:t>
                                </m:r>
                              </m:e>
                              <m:e>
                                <m:r>
                                  <m:t xml:space="preserve">ψ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m:t xml:space="preserve">c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34" name="Formula 6"/>
              <p:cNvSpPr txBox="1"/>
              <p:nvPr/>
            </p:nvSpPr>
            <p:spPr>
              <a:xfrm>
                <a:off x="5292360" y="4489200"/>
                <a:ext cx="1069920" cy="305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ψ</m:t>
                        </m:r>
                      </m:e>
                      <m:e>
                        <m:r>
                          <m:t xml:space="preserve">ψ</m:t>
                        </m:r>
                      </m:e>
                    </m:d>
                    <m:r>
                      <m:t xml:space="preserve">⩾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35" name="CustomShape 7"/>
          <p:cNvSpPr/>
          <p:nvPr/>
        </p:nvSpPr>
        <p:spPr>
          <a:xfrm>
            <a:off x="7236000" y="3960000"/>
            <a:ext cx="115092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 = conjugate</a:t>
            </a:r>
            <a:endParaRPr b="0" lang="es-ES" sz="11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6" name="Formula 8"/>
              <p:cNvSpPr txBox="1"/>
              <p:nvPr/>
            </p:nvSpPr>
            <p:spPr>
              <a:xfrm>
                <a:off x="3492000" y="5641200"/>
                <a:ext cx="2021400" cy="380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ψ</m:t>
                        </m:r>
                      </m:e>
                      <m:e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sSup>
                          <m:e>
                            <m:r>
                              <m:t xml:space="preserve">ψ</m:t>
                            </m:r>
                          </m:e>
                          <m:sup>
                            <m:r>
                              <m:t xml:space="preserve">c</m:t>
                            </m:r>
                          </m:sup>
                        </m:sSup>
                      </m:e>
                    </m:nary>
                    <m:r>
                      <m:t xml:space="preserve">Φ</m:t>
                    </m:r>
                    <m:sSup>
                      <m:e>
                        <m:r>
                          <m:t xml:space="preserve">dx</m:t>
                        </m:r>
                      </m:e>
                      <m:sup>
                        <m:r>
                          <m:t xml:space="preserve">3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37" name="Formula 9"/>
              <p:cNvSpPr txBox="1"/>
              <p:nvPr/>
            </p:nvSpPr>
            <p:spPr>
              <a:xfrm>
                <a:off x="818640" y="4456080"/>
                <a:ext cx="4064040" cy="335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ψ</m:t>
                        </m:r>
                      </m:e>
                      <m:e>
                        <m:sSub>
                          <m:e>
                            <m:r>
                              <m:t xml:space="preserve">a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  <m:r>
                          <m:t xml:space="preserve">+</m:t>
                        </m:r>
                        <m:sSub>
                          <m:e>
                            <m:r>
                              <m:t xml:space="preserve">a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a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Ψ</m:t>
                        </m:r>
                      </m:e>
                      <m:e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</m:e>
                    </m:d>
                    <m:r>
                      <m:t xml:space="preserve">+</m:t>
                    </m:r>
                    <m:sSub>
                      <m:e>
                        <m:r>
                          <m:t xml:space="preserve">a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Ψ</m:t>
                        </m:r>
                      </m:e>
                      <m:e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138240" y="77760"/>
            <a:ext cx="619668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Quantum Mechanics (II) 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08000" y="713880"/>
            <a:ext cx="9230040" cy="108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Wave functions are interpreted in terms of probabilities 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probability of finding a particle in the state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Ψ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in the region of space C is given by: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0" name="Formula 3"/>
              <p:cNvSpPr txBox="1"/>
              <p:nvPr/>
            </p:nvSpPr>
            <p:spPr>
              <a:xfrm>
                <a:off x="2844000" y="1886760"/>
                <a:ext cx="2588400" cy="546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Prob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  <m:r>
                          <m:t xml:space="preserve">∈</m:t>
                        </m:r>
                        <m:r>
                          <m:t xml:space="preserve">C</m:t>
                        </m:r>
                      </m:e>
                    </m:d>
                    <m:r>
                      <m:t xml:space="preserve">=</m:t>
                    </m:r>
                    <m:nary>
                      <m:naryPr>
                        <m:chr m:val="∫"/>
                        <m:supHide m:val="1"/>
                      </m:naryPr>
                      <m:sub>
                        <m:r>
                          <m:t xml:space="preserve">C</m:t>
                        </m:r>
                      </m:sub>
                      <m:sup/>
                      <m:e>
                        <m:sSup>
                          <m:e>
                            <m:r>
                              <m:t xml:space="preserve">ψ</m:t>
                            </m:r>
                          </m:e>
                          <m:sup>
                            <m:r>
                              <m:t xml:space="preserve">c</m:t>
                            </m:r>
                          </m:sup>
                        </m:sSup>
                      </m:e>
                    </m:nary>
                    <m:r>
                      <m:t xml:space="preserve">ψ</m:t>
                    </m:r>
                    <m:sSup>
                      <m:e>
                        <m:r>
                          <m:t xml:space="preserve">dx</m:t>
                        </m:r>
                      </m:e>
                      <m:sup>
                        <m:r>
                          <m:t xml:space="preserve">3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241" name="CustomShape 4"/>
          <p:cNvSpPr/>
          <p:nvPr/>
        </p:nvSpPr>
        <p:spPr>
          <a:xfrm>
            <a:off x="108360" y="2308680"/>
            <a:ext cx="9230040" cy="108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Therefore the term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Ψ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Ψ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can be associated with a density of probability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DejaVu Sans"/>
              </a:rPr>
              <a:t>In consequence, wave functions must be normalized in such a way that: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2" name="Formula 5"/>
              <p:cNvSpPr txBox="1"/>
              <p:nvPr/>
            </p:nvSpPr>
            <p:spPr>
              <a:xfrm>
                <a:off x="2810520" y="3456000"/>
                <a:ext cx="3018600" cy="458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Prob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  <m:r>
                          <m:t xml:space="preserve">∈</m:t>
                        </m:r>
                        <m:sSup>
                          <m:e>
                            <m:r>
                              <m:t xml:space="preserve">ℝ</m:t>
                            </m:r>
                          </m:e>
                          <m:sup>
                            <m:r>
                              <m:t xml:space="preserve">3</m:t>
                            </m:r>
                          </m:sup>
                        </m:sSup>
                      </m:e>
                    </m:d>
                    <m:r>
                      <m:t xml:space="preserve">=</m:t>
                    </m:r>
                    <m:nary>
                      <m:naryPr>
                        <m:chr m:val="∫"/>
                        <m:supHide m:val="1"/>
                      </m:naryPr>
                      <m:sub>
                        <m:r>
                          <m:t xml:space="preserve">∞</m:t>
                        </m:r>
                      </m:sub>
                      <m:sup/>
                      <m:e>
                        <m:sSup>
                          <m:e>
                            <m:r>
                              <m:t xml:space="preserve">ψ</m:t>
                            </m:r>
                          </m:e>
                          <m:sup>
                            <m:r>
                              <m:t xml:space="preserve">c</m:t>
                            </m:r>
                          </m:sup>
                        </m:sSup>
                      </m:e>
                    </m:nary>
                    <m:r>
                      <m:t xml:space="preserve">ψ</m:t>
                    </m:r>
                    <m:sSup>
                      <m:e>
                        <m:r>
                          <m:t xml:space="preserve">dx</m:t>
                        </m:r>
                      </m:e>
                      <m:sup>
                        <m:r>
                          <m:t xml:space="preserve">3</m:t>
                        </m:r>
                      </m:sup>
                    </m:sSup>
                    <m:r>
                      <m:t xml:space="preserve">=</m:t>
                    </m:r>
                    <m:r>
                      <m:t xml:space="preserve">1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43" name="CustomShape 6"/>
          <p:cNvSpPr/>
          <p:nvPr/>
        </p:nvSpPr>
        <p:spPr>
          <a:xfrm>
            <a:off x="90720" y="3827880"/>
            <a:ext cx="9230040" cy="108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Physical states are often described in terms of an orthonormal basis of the Hilbert space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4" name="Formula 7"/>
              <p:cNvSpPr txBox="1"/>
              <p:nvPr/>
            </p:nvSpPr>
            <p:spPr>
              <a:xfrm>
                <a:off x="1730520" y="4572000"/>
                <a:ext cx="2319480" cy="513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ψ</m:t>
                    </m:r>
                    <m:r>
                      <m:t xml:space="preserve">=</m:t>
                    </m:r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i</m:t>
                        </m:r>
                      </m:sub>
                      <m:sup/>
                      <m:e>
                        <m:sSub>
                          <m:e>
                            <m:r>
                              <m:t xml:space="preserve">a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</m:nary>
                    <m:sSub>
                      <m:e>
                        <m:r>
                          <m:t xml:space="preserve">Φ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  <m:r>
                      <m:t xml:space="preserve">with</m:t>
                    </m:r>
                    <m:sSub>
                      <m:e>
                        <m:r>
                          <m:t xml:space="preserve">a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  <m:r>
                      <m:t xml:space="preserve">∈</m:t>
                    </m:r>
                    <m:r>
                      <m:t xml:space="preserve">ℂ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45" name="Formula 8"/>
              <p:cNvSpPr txBox="1"/>
              <p:nvPr/>
            </p:nvSpPr>
            <p:spPr>
              <a:xfrm>
                <a:off x="5042520" y="4608000"/>
                <a:ext cx="1305720" cy="301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  <m:e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δ</m:t>
                        </m:r>
                      </m:e>
                      <m:sub>
                        <m:r>
                          <m:t xml:space="preserve">ij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246" name="CustomShape 9"/>
          <p:cNvSpPr/>
          <p:nvPr/>
        </p:nvSpPr>
        <p:spPr>
          <a:xfrm>
            <a:off x="105480" y="5000760"/>
            <a:ext cx="9230040" cy="108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contribution of the element of the basis i is given by the product: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7" name="Formula 10"/>
              <p:cNvSpPr txBox="1"/>
              <p:nvPr/>
            </p:nvSpPr>
            <p:spPr>
              <a:xfrm>
                <a:off x="1836000" y="5724000"/>
                <a:ext cx="5352840" cy="513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  <m:e>
                        <m:r>
                          <m:t xml:space="preserve">ψ</m:t>
                        </m:r>
                      </m:e>
                    </m:d>
                    <m:r>
                      <m:t xml:space="preserve">=</m:t>
                    </m:r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  <m:e>
                        <m:nary>
                          <m:naryPr>
                            <m:chr m:val="∑"/>
                            <m:supHide m:val="1"/>
                          </m:naryPr>
                          <m:sub>
                            <m:r>
                              <m:t xml:space="preserve">j</m:t>
                            </m:r>
                          </m:sub>
                          <m:sup/>
                          <m:e>
                            <m:sSub>
                              <m:e>
                                <m:r>
                                  <m:t xml:space="preserve">a</m:t>
                                </m:r>
                              </m:e>
                              <m:sub>
                                <m:r>
                                  <m:t xml:space="preserve">j</m:t>
                                </m:r>
                              </m:sub>
                            </m:sSub>
                          </m:e>
                        </m:nary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j</m:t>
                        </m:r>
                      </m:sub>
                      <m:sup/>
                      <m:e>
                        <m:sSub>
                          <m:e>
                            <m:r>
                              <m:t xml:space="preserve">a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</m:sSub>
                      </m:e>
                    </m:nary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  <m:e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j</m:t>
                        </m:r>
                      </m:sub>
                      <m:sup/>
                      <m:e>
                        <m:sSub>
                          <m:e>
                            <m:r>
                              <m:t xml:space="preserve">a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</m:sSub>
                      </m:e>
                    </m:nary>
                    <m:sSub>
                      <m:e>
                        <m:r>
                          <m:t xml:space="preserve">δ</m:t>
                        </m:r>
                      </m:e>
                      <m:sub>
                        <m:r>
                          <m:t xml:space="preserve">ij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a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138240" y="77760"/>
            <a:ext cx="662868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Quantum Mechanics (III) 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08000" y="713880"/>
            <a:ext cx="9230040" cy="108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Physical observables in Quantum Mechanics are represented by (anti)linear, unitary operators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An operator is an object that transforms a state of the Hilbert space into another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0" name="Formula 3"/>
              <p:cNvSpPr txBox="1"/>
              <p:nvPr/>
            </p:nvSpPr>
            <p:spPr>
              <a:xfrm>
                <a:off x="4059720" y="1764000"/>
                <a:ext cx="547560" cy="245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Ψ</m:t>
                    </m:r>
                    <m:r>
                      <m:t xml:space="preserve">=</m:t>
                    </m:r>
                    <m:r>
                      <m:t xml:space="preserve">U</m:t>
                    </m:r>
                    <m:r>
                      <m:t xml:space="preserve">Φ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51" name="CustomShape 4"/>
          <p:cNvSpPr/>
          <p:nvPr/>
        </p:nvSpPr>
        <p:spPr>
          <a:xfrm>
            <a:off x="108360" y="1948680"/>
            <a:ext cx="9230040" cy="108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Using the properties of the wave functions we can work with operators in products: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52" name="CustomShape 5"/>
          <p:cNvSpPr/>
          <p:nvPr/>
        </p:nvSpPr>
        <p:spPr>
          <a:xfrm>
            <a:off x="90720" y="4079880"/>
            <a:ext cx="9230040" cy="71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an observable is measured in the lab an eigenvalue of the operator is always found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3" name="Formula 6"/>
              <p:cNvSpPr txBox="1"/>
              <p:nvPr/>
            </p:nvSpPr>
            <p:spPr>
              <a:xfrm>
                <a:off x="2188080" y="2664360"/>
                <a:ext cx="4704840" cy="335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Φ</m:t>
                        </m:r>
                      </m:e>
                      <m:e>
                        <m:r>
                          <m:t xml:space="preserve">U</m:t>
                        </m:r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d>
                              <m:dPr>
                                <m:begChr m:val="⟨"/>
                                <m:sepChr m:val="|"/>
                                <m:endChr m:val="⟩"/>
                              </m:dPr>
                              <m:e>
                                <m:r>
                                  <m:t xml:space="preserve">U</m:t>
                                </m:r>
                                <m:r>
                                  <m:t xml:space="preserve">Φ</m:t>
                                </m:r>
                              </m:e>
                              <m:e>
                                <m:r>
                                  <m:t xml:space="preserve">Φ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m:t xml:space="preserve">c</m:t>
                        </m:r>
                      </m:sup>
                    </m:sSup>
                    <m:r>
                      <m:t xml:space="preserve">=</m:t>
                    </m:r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sSup>
                          <m:e>
                            <m:r>
                              <m:t xml:space="preserve">U</m:t>
                            </m:r>
                          </m:e>
                          <m:sup>
                            <m:r>
                              <m:t xml:space="preserve">h</m:t>
                            </m:r>
                          </m:sup>
                        </m:sSup>
                        <m:r>
                          <m:t xml:space="preserve">Φ</m:t>
                        </m:r>
                      </m:e>
                      <m:e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Φ</m:t>
                        </m:r>
                      </m:e>
                      <m:e>
                        <m:r>
                          <m:t xml:space="preserve">U</m:t>
                        </m:r>
                        <m:r>
                          <m:t xml:space="preserve">Φ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254" name="CustomShape 7"/>
          <p:cNvSpPr/>
          <p:nvPr/>
        </p:nvSpPr>
        <p:spPr>
          <a:xfrm>
            <a:off x="7128000" y="2700000"/>
            <a:ext cx="129492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000000"/>
                </a:solidFill>
                <a:latin typeface="Arial"/>
                <a:ea typeface="DejaVu Sans"/>
              </a:rPr>
              <a:t>h = hermitian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255" name="CustomShape 8"/>
          <p:cNvSpPr/>
          <p:nvPr/>
        </p:nvSpPr>
        <p:spPr>
          <a:xfrm>
            <a:off x="141120" y="2977560"/>
            <a:ext cx="9230040" cy="108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If the operator represents a physical state their transformed fields should be physical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6" name="Formula 9"/>
              <p:cNvSpPr txBox="1"/>
              <p:nvPr/>
            </p:nvSpPr>
            <p:spPr>
              <a:xfrm>
                <a:off x="1666080" y="3708000"/>
                <a:ext cx="5286600" cy="326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1</m:t>
                    </m:r>
                    <m:r>
                      <m:t xml:space="preserve">=</m:t>
                    </m:r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Φ</m:t>
                        </m:r>
                      </m:e>
                      <m:e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U</m:t>
                        </m:r>
                        <m:r>
                          <m:t xml:space="preserve">ψ</m:t>
                        </m:r>
                      </m:e>
                      <m:e>
                        <m:r>
                          <m:t xml:space="preserve">U</m:t>
                        </m:r>
                        <m:r>
                          <m:t xml:space="preserve">ψ</m:t>
                        </m:r>
                      </m:e>
                    </m:d>
                    <m:r>
                      <m:t xml:space="preserve">=</m:t>
                    </m:r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ψ</m:t>
                        </m:r>
                      </m:e>
                      <m:e>
                        <m:sSup>
                          <m:e>
                            <m:r>
                              <m:t xml:space="preserve">U</m:t>
                            </m:r>
                          </m:e>
                          <m:sup>
                            <m:r>
                              <m:t xml:space="preserve">h</m:t>
                            </m:r>
                          </m:sup>
                        </m:sSup>
                        <m:r>
                          <m:t xml:space="preserve">U</m:t>
                        </m:r>
                        <m:r>
                          <m:t xml:space="preserve">ψ</m:t>
                        </m:r>
                      </m:e>
                    </m:d>
                    <m:r>
                      <m:t xml:space="preserve">=</m:t>
                    </m:r>
                    <m:r>
                      <m:t xml:space="preserve">1</m:t>
                    </m:r>
                    <m:r>
                      <m:t xml:space="preserve">⇒</m:t>
                    </m:r>
                    <m:sSup>
                      <m:e>
                        <m:r>
                          <m:t xml:space="preserve">U</m:t>
                        </m:r>
                      </m:e>
                      <m:sup>
                        <m:r>
                          <m:t xml:space="preserve">h</m:t>
                        </m:r>
                      </m:sup>
                    </m:sSup>
                    <m:r>
                      <m:t xml:space="preserve">U</m:t>
                    </m:r>
                    <m:r>
                      <m:t xml:space="preserve">=</m:t>
                    </m:r>
                    <m:r>
                      <m:t xml:space="preserve">I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57" name="Formula 10"/>
              <p:cNvSpPr txBox="1"/>
              <p:nvPr/>
            </p:nvSpPr>
            <p:spPr>
              <a:xfrm>
                <a:off x="3856680" y="4795920"/>
                <a:ext cx="1254240" cy="315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A</m:t>
                    </m:r>
                    <m:sSub>
                      <m:e>
                        <m:r>
                          <m:t xml:space="preserve">ψ</m:t>
                        </m:r>
                      </m:e>
                      <m:sub>
                        <m:r>
                          <m:t xml:space="preserve">j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a</m:t>
                        </m:r>
                      </m:e>
                      <m:sub>
                        <m:r>
                          <m:t xml:space="preserve">j</m:t>
                        </m:r>
                      </m:sub>
                    </m:sSub>
                    <m:sSub>
                      <m:e>
                        <m:r>
                          <m:t xml:space="preserve">ψ</m:t>
                        </m:r>
                      </m:e>
                      <m:sub>
                        <m:r>
                          <m:t xml:space="preserve">j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258" name="CustomShape 11"/>
          <p:cNvSpPr/>
          <p:nvPr/>
        </p:nvSpPr>
        <p:spPr>
          <a:xfrm>
            <a:off x="61200" y="5041800"/>
            <a:ext cx="9230040" cy="71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If a state is expressed in terms of the eigenstates of an operator, the probability of measuring the eigenvalue a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j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is given by: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9" name="Formula 12"/>
              <p:cNvSpPr txBox="1"/>
              <p:nvPr/>
            </p:nvSpPr>
            <p:spPr>
              <a:xfrm>
                <a:off x="1877040" y="6127920"/>
                <a:ext cx="5321880" cy="514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Φ</m:t>
                    </m:r>
                    <m:r>
                      <m:t xml:space="preserve">=</m:t>
                    </m:r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i</m:t>
                        </m:r>
                      </m:sub>
                      <m:sup/>
                      <m:e>
                        <m:sSub>
                          <m:e>
                            <m:r>
                              <m:t xml:space="preserve">p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</m:nary>
                    <m:sSub>
                      <m:e>
                        <m:r>
                          <m:t xml:space="preserve">ψ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  <m:r>
                      <m:t xml:space="preserve">⇒</m:t>
                    </m:r>
                    <m:r>
                      <m:t xml:space="preserve">prob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finding</m:t>
                        </m:r>
                        <m:sSub>
                          <m:e>
                            <m:r>
                              <m:t xml:space="preserve">a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d>
                              <m:dPr>
                                <m:begChr m:val="|"/>
                                <m:endChr m:val="|"/>
                              </m:dPr>
                              <m:e>
                                <m:sSub>
                                  <m:e>
                                    <m:r>
                                      <m:t xml:space="preserve">p</m:t>
                                    </m:r>
                                  </m:e>
                                  <m:sub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=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d>
                              <m:dPr>
                                <m:begChr m:val="|"/>
                                <m:endChr m:val="|"/>
                              </m:dPr>
                              <m:e>
                                <m:d>
                                  <m:dPr>
                                    <m:begChr m:val="⟨"/>
                                    <m:sepChr m:val="|"/>
                                    <m:endChr m:val="⟩"/>
                                  </m:dPr>
                                  <m:e>
                                    <m:sSub>
                                      <m:e>
                                        <m:r>
                                          <m:t xml:space="preserve">ψ</m:t>
                                        </m:r>
                                      </m:e>
                                      <m:sub>
                                        <m:r>
                                          <m:t xml:space="preserve">j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t xml:space="preserve">Φ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m:t xml:space="preserve">2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138240" y="77760"/>
            <a:ext cx="648432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Lagrangian Formalism (I)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108000" y="713880"/>
            <a:ext cx="9230040" cy="22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Classical mechanics can be formulated using the Lagrangian Formalism 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Lagrangian is a function of the position and velocity of the particles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It is defined as L = T – V where T is the kinetic energy and V the potential energy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action is the integral of the Lagrangian with respect to time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62" name="Formula 3"/>
              <p:cNvSpPr txBox="1"/>
              <p:nvPr/>
            </p:nvSpPr>
            <p:spPr>
              <a:xfrm>
                <a:off x="3384000" y="2630520"/>
                <a:ext cx="1720440" cy="536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</m:naryPr>
                      <m:sub>
                        <m:r>
                          <m:t xml:space="preserve">−</m:t>
                        </m:r>
                        <m:r>
                          <m:t xml:space="preserve">∞</m:t>
                        </m:r>
                      </m:sub>
                      <m:sup>
                        <m:r>
                          <m:t xml:space="preserve">∞</m:t>
                        </m:r>
                      </m:sup>
                      <m:e>
                        <m:r>
                          <m:t xml:space="preserve">L</m:t>
                        </m:r>
                      </m:e>
                    </m:nary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  <m:r>
                          <m:t xml:space="preserve">,</m:t>
                        </m:r>
                        <m:r>
                          <m:t xml:space="preserve">v</m:t>
                        </m:r>
                      </m:e>
                    </m:d>
                    <m:r>
                      <m:t xml:space="preserve">dt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63" name="CustomShape 4"/>
          <p:cNvSpPr/>
          <p:nvPr/>
        </p:nvSpPr>
        <p:spPr>
          <a:xfrm>
            <a:off x="103320" y="3116160"/>
            <a:ext cx="9230040" cy="163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Physical trajectories for x and v are those for which S in a stationary state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condition can be applied by differentiating and equaling to 0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64" name="Formula 5"/>
              <p:cNvSpPr txBox="1"/>
              <p:nvPr/>
            </p:nvSpPr>
            <p:spPr>
              <a:xfrm>
                <a:off x="3954600" y="4255560"/>
                <a:ext cx="723960" cy="27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S</m:t>
                    </m:r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65" name="CustomShape 6"/>
          <p:cNvSpPr/>
          <p:nvPr/>
        </p:nvSpPr>
        <p:spPr>
          <a:xfrm>
            <a:off x="88200" y="4544280"/>
            <a:ext cx="9230040" cy="163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Notice that S is not a function but a functional: it assigns a number to every x(t) and v(t)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physical x(t) and v(t) functions are those satisfying that condition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equations of motion of a dynamical system can be derived from here 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138240" y="77760"/>
            <a:ext cx="655632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Lagrangian Formalism (II)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08000" y="713880"/>
            <a:ext cx="9230040" cy="223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Lagrangian formalism is valid for Quantum Field Theory although: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Position and velocity are replaced by the fields and their derivatives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new quantity known as the “Lagrangian Density” is defined as: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68" name="Formula 3"/>
              <p:cNvSpPr txBox="1"/>
              <p:nvPr/>
            </p:nvSpPr>
            <p:spPr>
              <a:xfrm>
                <a:off x="3420000" y="2213280"/>
                <a:ext cx="2253240" cy="379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sSub>
                          <m:e>
                            <m:r>
                              <m:t xml:space="preserve">L</m:t>
                            </m:r>
                          </m:e>
                          <m:sub>
                            <m:r>
                              <m:t xml:space="preserve">d</m:t>
                            </m:r>
                          </m:sub>
                        </m:sSub>
                      </m:e>
                    </m:nary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Φ</m:t>
                        </m:r>
                        <m:r>
                          <m:t xml:space="preserve">,</m:t>
                        </m:r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Φ</m:t>
                        </m:r>
                      </m:e>
                    </m:d>
                    <m:sSup>
                      <m:e>
                        <m:r>
                          <m:t xml:space="preserve">dx</m:t>
                        </m:r>
                      </m:e>
                      <m:sup>
                        <m:r>
                          <m:t xml:space="preserve">3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269" name="CustomShape 4"/>
          <p:cNvSpPr/>
          <p:nvPr/>
        </p:nvSpPr>
        <p:spPr>
          <a:xfrm>
            <a:off x="84600" y="2550240"/>
            <a:ext cx="9230040" cy="61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With this new quantity the action can be expressed with the following form: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0" name="Formula 5"/>
              <p:cNvSpPr txBox="1"/>
              <p:nvPr/>
            </p:nvSpPr>
            <p:spPr>
              <a:xfrm>
                <a:off x="3354120" y="3240000"/>
                <a:ext cx="2250360" cy="379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sSub>
                          <m:e>
                            <m:r>
                              <m:t xml:space="preserve">L</m:t>
                            </m:r>
                          </m:e>
                          <m:sub>
                            <m:r>
                              <m:t xml:space="preserve">d</m:t>
                            </m:r>
                          </m:sub>
                        </m:sSub>
                      </m:e>
                    </m:nary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Φ</m:t>
                        </m:r>
                        <m:r>
                          <m:t xml:space="preserve">,</m:t>
                        </m:r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Φ</m:t>
                        </m:r>
                      </m:e>
                    </m:d>
                    <m:sSup>
                      <m:e>
                        <m:r>
                          <m:t xml:space="preserve">dx</m:t>
                        </m:r>
                      </m:e>
                      <m:sup>
                        <m:r>
                          <m:t xml:space="preserve">4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71" name="Formula 6"/>
              <p:cNvSpPr txBox="1"/>
              <p:nvPr/>
            </p:nvSpPr>
            <p:spPr>
              <a:xfrm>
                <a:off x="685440" y="4212000"/>
                <a:ext cx="7393320" cy="675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r>
                              <m:t xml:space="preserve">Φ</m:t>
                            </m:r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  <m:r>
                          <m:t xml:space="preserve">+</m:t>
                        </m:r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  <m:r>
                          <m:t xml:space="preserve">δ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r>
                              <m:t xml:space="preserve">Φ</m:t>
                            </m:r>
                          </m:e>
                        </m:d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r>
                              <m:t xml:space="preserve">Φ</m:t>
                            </m:r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  <m:r>
                          <m:t xml:space="preserve">+</m:t>
                        </m:r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δ</m:t>
                            </m:r>
                            <m:r>
                              <m:t xml:space="preserve">Φ</m:t>
                            </m:r>
                          </m:e>
                        </m:d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272" name="CustomShape 7"/>
          <p:cNvSpPr/>
          <p:nvPr/>
        </p:nvSpPr>
        <p:spPr>
          <a:xfrm>
            <a:off x="102600" y="3561480"/>
            <a:ext cx="9230040" cy="61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 is possible to differentiate the action (assuming good properties on the fields functions)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73" name="CustomShape 8"/>
          <p:cNvSpPr/>
          <p:nvPr/>
        </p:nvSpPr>
        <p:spPr>
          <a:xfrm>
            <a:off x="49320" y="4788720"/>
            <a:ext cx="9230040" cy="61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Applying the rule of the derivative of the product: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4" name="Formula 9"/>
              <p:cNvSpPr txBox="1"/>
              <p:nvPr/>
            </p:nvSpPr>
            <p:spPr>
              <a:xfrm>
                <a:off x="1729800" y="5436360"/>
                <a:ext cx="5321520" cy="675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m:t xml:space="preserve">δ</m:t>
                    </m:r>
                    <m:r>
                      <m:t xml:space="preserve">Φ</m:t>
                    </m:r>
                    <m:r>
                      <m:t xml:space="preserve">+</m:t>
                    </m:r>
                    <m:f>
                      <m:num>
                        <m:r>
                          <m:t xml:space="preserve">∂</m:t>
                        </m:r>
                        <m:sSub>
                          <m:e>
                            <m:r>
                              <m:t xml:space="preserve">L</m:t>
                            </m:r>
                          </m:e>
                          <m:sub>
                            <m:r>
                              <m:t xml:space="preserve">d</m:t>
                            </m:r>
                          </m:sub>
                        </m:sSub>
                      </m:num>
                      <m:den>
                        <m:r>
                          <m:t xml:space="preserve">∂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r>
                              <m:t xml:space="preserve">Φ</m:t>
                            </m:r>
                          </m:e>
                        </m:d>
                      </m:den>
                    </m:f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r>
                      <m:t xml:space="preserve">δ</m:t>
                    </m:r>
                    <m:r>
                      <m:t xml:space="preserve">Φ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94760" y="4680000"/>
            <a:ext cx="3437640" cy="124380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-5760" y="77760"/>
            <a:ext cx="475416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What is Particle Physics?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80000" y="713880"/>
            <a:ext cx="9230040" cy="451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Subject that studies the fundamental components of Nature and their interactions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Nowadays our knowledge about fundamental particles is condensed in the </a:t>
            </a:r>
            <a:r>
              <a:rPr b="1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Standard Model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Experimental foundation:</a:t>
            </a:r>
            <a:endParaRPr b="0" lang="es-ES" sz="1800" spc="-1" strike="noStrike"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Collision experiments at higher and higher energies to reveal the features of the particles</a:t>
            </a:r>
            <a:endParaRPr b="0" lang="es-ES" sz="1800" spc="-1" strike="noStrike"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Need higher energies to explore smaller and smaller spatial scales 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Theoretical foundation:</a:t>
            </a:r>
            <a:endParaRPr b="0" lang="es-ES" sz="1800" spc="-1" strike="noStrike"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Quantum Field Theory built on top of Quantum Mechanics and Special Relativity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history of Particle Physics is the history of achieving larger and larger energies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2" name="Line 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Line 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3710520" y="4104000"/>
            <a:ext cx="2765880" cy="2516400"/>
          </a:xfrm>
          <a:prstGeom prst="rect">
            <a:avLst/>
          </a:prstGeom>
          <a:ln>
            <a:noFill/>
          </a:ln>
        </p:spPr>
      </p:pic>
      <p:sp>
        <p:nvSpPr>
          <p:cNvPr id="95" name="Line 5"/>
          <p:cNvSpPr/>
          <p:nvPr/>
        </p:nvSpPr>
        <p:spPr>
          <a:xfrm>
            <a:off x="2088000" y="4788000"/>
            <a:ext cx="756000" cy="360"/>
          </a:xfrm>
          <a:prstGeom prst="line">
            <a:avLst/>
          </a:prstGeom>
          <a:ln w="381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6"/>
          <p:cNvSpPr/>
          <p:nvPr/>
        </p:nvSpPr>
        <p:spPr>
          <a:xfrm>
            <a:off x="4140000" y="4644000"/>
            <a:ext cx="756000" cy="360"/>
          </a:xfrm>
          <a:prstGeom prst="line">
            <a:avLst/>
          </a:prstGeom>
          <a:ln w="291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7"/>
          <p:cNvSpPr/>
          <p:nvPr/>
        </p:nvSpPr>
        <p:spPr>
          <a:xfrm>
            <a:off x="2340000" y="4333680"/>
            <a:ext cx="356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Arial"/>
              </a:rPr>
              <a:t>λ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8" name="CustomShape 8"/>
          <p:cNvSpPr/>
          <p:nvPr/>
        </p:nvSpPr>
        <p:spPr>
          <a:xfrm>
            <a:off x="4392000" y="4297680"/>
            <a:ext cx="356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Arial"/>
              </a:rPr>
              <a:t>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9" name="Line 9"/>
          <p:cNvSpPr/>
          <p:nvPr/>
        </p:nvSpPr>
        <p:spPr>
          <a:xfrm>
            <a:off x="1008000" y="6264000"/>
            <a:ext cx="2016000" cy="360"/>
          </a:xfrm>
          <a:prstGeom prst="line">
            <a:avLst/>
          </a:prstGeom>
          <a:ln>
            <a:solidFill>
              <a:srgbClr val="0000ff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0"/>
          <p:cNvSpPr/>
          <p:nvPr/>
        </p:nvSpPr>
        <p:spPr>
          <a:xfrm>
            <a:off x="6444000" y="4572000"/>
            <a:ext cx="2480400" cy="140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  <a:ea typeface="DejaVu Sans"/>
              </a:rPr>
              <a:t>Debroglie: 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  <a:ea typeface="DejaVu Sans"/>
              </a:rPr>
              <a:t>Wave-Particle duality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Wave properties: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To resolve an object 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Arial"/>
              </a:rPr>
              <a:t>λ ~ d</a:t>
            </a:r>
            <a:endParaRPr b="0" lang="es-E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138240" y="77760"/>
            <a:ext cx="655632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Lagrangian Formalism (III)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108000" y="713880"/>
            <a:ext cx="9230040" cy="72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Replacing this in the previous equation we can write: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7" name="Formula 3"/>
              <p:cNvSpPr txBox="1"/>
              <p:nvPr/>
            </p:nvSpPr>
            <p:spPr>
              <a:xfrm>
                <a:off x="1353240" y="1339560"/>
                <a:ext cx="5943960" cy="675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r>
                              <m:t xml:space="preserve">Φ</m:t>
                            </m:r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  <m:r>
                          <m:t xml:space="preserve">+</m:t>
                        </m:r>
                        <m:d>
                          <m:dPr>
                            <m:begChr m:val="["/>
                            <m:endChr m:val="]"/>
                          </m:dPr>
                          <m:e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f>
                                  <m:num>
                                    <m:r>
                                      <m:t xml:space="preserve">∂</m:t>
                                    </m:r>
                                    <m:sSub>
                                      <m:e>
                                        <m:r>
                                          <m:t xml:space="preserve">L</m:t>
                                        </m:r>
                                      </m:e>
                                      <m:sub>
                                        <m:r>
                                          <m:t xml:space="preserve">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t xml:space="preserve">∂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</m:dPr>
                                      <m:e>
                                        <m:sSub>
                                          <m:e>
                                            <m:r>
                                              <m:t xml:space="preserve">∂</m:t>
                                            </m:r>
                                          </m:e>
                                          <m:sub>
                                            <m:r>
                                              <m:t xml:space="preserve">μ</m:t>
                                            </m:r>
                                          </m:sub>
                                        </m:sSub>
                                        <m:r>
                                          <m:t xml:space="preserve">Φ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m:t xml:space="preserve">δ</m:t>
                                </m:r>
                                <m:r>
                                  <m:t xml:space="preserve">Φ</m:t>
                                </m:r>
                              </m:e>
                            </m:d>
                            <m:r>
                              <m:t xml:space="preserve">−</m:t>
                            </m:r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f>
                                  <m:num>
                                    <m:r>
                                      <m:t xml:space="preserve">∂</m:t>
                                    </m:r>
                                    <m:sSub>
                                      <m:e>
                                        <m:r>
                                          <m:t xml:space="preserve">L</m:t>
                                        </m:r>
                                      </m:e>
                                      <m:sub>
                                        <m:r>
                                          <m:t xml:space="preserve">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t xml:space="preserve">∂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</m:dPr>
                                      <m:e>
                                        <m:sSub>
                                          <m:e>
                                            <m:r>
                                              <m:t xml:space="preserve">∂</m:t>
                                            </m:r>
                                          </m:e>
                                          <m:sub>
                                            <m:r>
                                              <m:t xml:space="preserve">μ</m:t>
                                            </m:r>
                                          </m:sub>
                                        </m:sSub>
                                        <m:r>
                                          <m:t xml:space="preserve">Φ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m:t xml:space="preserve">δ</m:t>
                            </m:r>
                            <m:r>
                              <m:t xml:space="preserve">Φ</m:t>
                            </m:r>
                          </m:e>
                        </m:d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278" name="CustomShape 4"/>
          <p:cNvSpPr/>
          <p:nvPr/>
        </p:nvSpPr>
        <p:spPr>
          <a:xfrm>
            <a:off x="49320" y="4500720"/>
            <a:ext cx="9230040" cy="61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means that the physical fields should make the following relation: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79" name="CustomShape 5"/>
          <p:cNvSpPr/>
          <p:nvPr/>
        </p:nvSpPr>
        <p:spPr>
          <a:xfrm>
            <a:off x="126720" y="1959840"/>
            <a:ext cx="9230040" cy="72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That can be expressed as: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80" name="Formula 6"/>
              <p:cNvSpPr txBox="1"/>
              <p:nvPr/>
            </p:nvSpPr>
            <p:spPr>
              <a:xfrm>
                <a:off x="1224000" y="2599560"/>
                <a:ext cx="6148440" cy="675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d>
                          <m:dPr>
                            <m:begChr m:val="["/>
                            <m:endChr m:val="]"/>
                          </m:dPr>
                          <m:e>
                            <m:f>
                              <m:num>
                                <m:r>
                                  <m:t xml:space="preserve">∂</m:t>
                                </m:r>
                                <m:sSub>
                                  <m:e>
                                    <m:r>
                                      <m:t xml:space="preserve">L</m:t>
                                    </m:r>
                                  </m:e>
                                  <m:sub>
                                    <m:r>
                                      <m:t xml:space="preserve">d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t xml:space="preserve">∂</m:t>
                                </m:r>
                                <m:r>
                                  <m:t xml:space="preserve">Φ</m:t>
                                </m:r>
                              </m:den>
                            </m:f>
                            <m:r>
                              <m:t xml:space="preserve">−</m:t>
                            </m:r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f>
                                  <m:num>
                                    <m:r>
                                      <m:t xml:space="preserve">∂</m:t>
                                    </m:r>
                                    <m:sSub>
                                      <m:e>
                                        <m:r>
                                          <m:t xml:space="preserve">L</m:t>
                                        </m:r>
                                      </m:e>
                                      <m:sub>
                                        <m:r>
                                          <m:t xml:space="preserve">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t xml:space="preserve">∂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</m:dPr>
                                      <m:e>
                                        <m:sSub>
                                          <m:e>
                                            <m:r>
                                              <m:t xml:space="preserve">∂</m:t>
                                            </m:r>
                                          </m:e>
                                          <m:sub>
                                            <m:r>
                                              <m:t xml:space="preserve">μ</m:t>
                                            </m:r>
                                          </m:sub>
                                        </m:sSub>
                                        <m:r>
                                          <m:t xml:space="preserve">Φ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d>
                        <m:r>
                          <m:t xml:space="preserve">δ</m:t>
                        </m:r>
                        <m:r>
                          <m:t xml:space="preserve">Φ</m:t>
                        </m:r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  <m:r>
                      <m:t xml:space="preserve">+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num>
                                <m:r>
                                  <m:t xml:space="preserve">∂</m:t>
                                </m:r>
                                <m:sSub>
                                  <m:e>
                                    <m:r>
                                      <m:t xml:space="preserve">L</m:t>
                                    </m:r>
                                  </m:e>
                                  <m:sub>
                                    <m:r>
                                      <m:t xml:space="preserve">d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t xml:space="preserve">∂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sSub>
                                      <m:e>
                                        <m:r>
                                          <m:t xml:space="preserve">∂</m:t>
                                        </m:r>
                                      </m:e>
                                      <m:sub>
                                        <m:r>
                                          <m:t xml:space="preserve">μ</m:t>
                                        </m:r>
                                      </m:sub>
                                    </m:sSub>
                                    <m:r>
                                      <m:t xml:space="preserve">Φ</m:t>
                                    </m:r>
                                  </m:e>
                                </m:d>
                              </m:den>
                            </m:f>
                            <m:r>
                              <m:t xml:space="preserve">δ</m:t>
                            </m:r>
                            <m:r>
                              <m:t xml:space="preserve">Φ</m:t>
                            </m:r>
                          </m:e>
                        </m:d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281" name="CustomShape 7"/>
          <p:cNvSpPr/>
          <p:nvPr/>
        </p:nvSpPr>
        <p:spPr>
          <a:xfrm>
            <a:off x="177480" y="3169440"/>
            <a:ext cx="9230040" cy="72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second term is the volume integral of a divergence through all the space time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Applying the divergence theorem: equals the integral of the vector in the surface of infinite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the fields vanished there (they should to satisfy unitarity) the integral is 0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82" name="Formula 8"/>
              <p:cNvSpPr txBox="1"/>
              <p:nvPr/>
            </p:nvSpPr>
            <p:spPr>
              <a:xfrm>
                <a:off x="1224360" y="5299920"/>
                <a:ext cx="6621480" cy="675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d>
                          <m:dPr>
                            <m:begChr m:val="["/>
                            <m:endChr m:val="]"/>
                          </m:dPr>
                          <m:e>
                            <m:f>
                              <m:num>
                                <m:r>
                                  <m:t xml:space="preserve">∂</m:t>
                                </m:r>
                                <m:sSub>
                                  <m:e>
                                    <m:r>
                                      <m:t xml:space="preserve">L</m:t>
                                    </m:r>
                                  </m:e>
                                  <m:sub>
                                    <m:r>
                                      <m:t xml:space="preserve">d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t xml:space="preserve">∂</m:t>
                                </m:r>
                                <m:r>
                                  <m:t xml:space="preserve">Φ</m:t>
                                </m:r>
                              </m:den>
                            </m:f>
                            <m:r>
                              <m:t xml:space="preserve">−</m:t>
                            </m:r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f>
                                  <m:num>
                                    <m:r>
                                      <m:t xml:space="preserve">∂</m:t>
                                    </m:r>
                                    <m:sSub>
                                      <m:e>
                                        <m:r>
                                          <m:t xml:space="preserve">L</m:t>
                                        </m:r>
                                      </m:e>
                                      <m:sub>
                                        <m:r>
                                          <m:t xml:space="preserve">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t xml:space="preserve">∂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</m:dPr>
                                      <m:e>
                                        <m:sSub>
                                          <m:e>
                                            <m:r>
                                              <m:t xml:space="preserve">∂</m:t>
                                            </m:r>
                                          </m:e>
                                          <m:sub>
                                            <m:r>
                                              <m:t xml:space="preserve">μ</m:t>
                                            </m:r>
                                          </m:sub>
                                        </m:sSub>
                                        <m:r>
                                          <m:t xml:space="preserve">Φ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d>
                        <m:r>
                          <m:t xml:space="preserve">δ</m:t>
                        </m:r>
                        <m:r>
                          <m:t xml:space="preserve">Φ</m:t>
                        </m:r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  <m:r>
                      <m:t xml:space="preserve">=</m:t>
                    </m:r>
                    <m:r>
                      <m:t xml:space="preserve">0</m:t>
                    </m:r>
                    <m:r>
                      <m:t xml:space="preserve">⇒</m:t>
                    </m:r>
                    <m:f>
                      <m:num>
                        <m:r>
                          <m:t xml:space="preserve">∂</m:t>
                        </m:r>
                        <m:sSub>
                          <m:e>
                            <m:r>
                              <m:t xml:space="preserve">L</m:t>
                            </m:r>
                          </m:e>
                          <m:sub>
                            <m:r>
                              <m:t xml:space="preserve">d</m:t>
                            </m:r>
                          </m:sub>
                        </m:sSub>
                      </m:num>
                      <m:den>
                        <m:r>
                          <m:t xml:space="preserve">∂</m:t>
                        </m:r>
                        <m:r>
                          <m:t xml:space="preserve">Φ</m:t>
                        </m:r>
                      </m:den>
                    </m:f>
                    <m:r>
                      <m:t xml:space="preserve">−</m:t>
                    </m:r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83" name="CustomShape 9"/>
          <p:cNvSpPr/>
          <p:nvPr/>
        </p:nvSpPr>
        <p:spPr>
          <a:xfrm>
            <a:off x="3888000" y="6133680"/>
            <a:ext cx="4750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Euler-Lagrange equations for quantum fields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84" name="CustomShape 10"/>
          <p:cNvSpPr/>
          <p:nvPr/>
        </p:nvSpPr>
        <p:spPr>
          <a:xfrm>
            <a:off x="5472000" y="5184000"/>
            <a:ext cx="2590560" cy="86256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138240" y="77760"/>
            <a:ext cx="346032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Noether’s theorem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108000" y="713880"/>
            <a:ext cx="9230040" cy="144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Emmy Noether made one of the most fundamental theorems of Physics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theorem Noether established a connection between symmetries and conservation laws  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Let’s assume a differential transformation that converts one field into another in such a way: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126720" y="1959840"/>
            <a:ext cx="9230040" cy="72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288" name="Formula 4"/>
              <p:cNvSpPr txBox="1"/>
              <p:nvPr/>
            </p:nvSpPr>
            <p:spPr>
              <a:xfrm>
                <a:off x="2412000" y="2239560"/>
                <a:ext cx="1402560" cy="27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Φ</m:t>
                    </m:r>
                    <m:r>
                      <m:t xml:space="preserve">→</m:t>
                    </m:r>
                    <m:r>
                      <m:t xml:space="preserve">Φ</m:t>
                    </m:r>
                    <m:r>
                      <m:t xml:space="preserve">'</m:t>
                    </m:r>
                    <m:r>
                      <m:t xml:space="preserve">=</m:t>
                    </m:r>
                    <m:r>
                      <m:t xml:space="preserve">T</m:t>
                    </m:r>
                    <m:r>
                      <m:t xml:space="preserve">Φ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89" name="Formula 5"/>
              <p:cNvSpPr txBox="1"/>
              <p:nvPr/>
            </p:nvSpPr>
            <p:spPr>
              <a:xfrm>
                <a:off x="5004000" y="2239920"/>
                <a:ext cx="1354320" cy="27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Φ</m:t>
                    </m:r>
                    <m:r>
                      <m:t xml:space="preserve">=</m:t>
                    </m:r>
                    <m:r>
                      <m:t xml:space="preserve">Φ</m:t>
                    </m:r>
                    <m:r>
                      <m:t xml:space="preserve">'</m:t>
                    </m:r>
                    <m:r>
                      <m:t xml:space="preserve">−</m:t>
                    </m:r>
                    <m:r>
                      <m:t xml:space="preserve">Φ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90" name="CustomShape 6"/>
          <p:cNvSpPr/>
          <p:nvPr/>
        </p:nvSpPr>
        <p:spPr>
          <a:xfrm>
            <a:off x="105480" y="2370240"/>
            <a:ext cx="9230040" cy="144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If this transformation leaves the Lagrangian unchanged then the transformation is a symmetry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the Lagrangian is unchanged it means that under this transformation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Let’s see the implications of this by making the derivatives of the Lagrangians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91" name="Formula 7"/>
              <p:cNvSpPr txBox="1"/>
              <p:nvPr/>
            </p:nvSpPr>
            <p:spPr>
              <a:xfrm>
                <a:off x="7302600" y="3067560"/>
                <a:ext cx="821520" cy="314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2" name="Formula 8"/>
              <p:cNvSpPr txBox="1"/>
              <p:nvPr/>
            </p:nvSpPr>
            <p:spPr>
              <a:xfrm>
                <a:off x="1518120" y="3780000"/>
                <a:ext cx="5413680" cy="675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d>
                      <m:dPr>
                        <m:begChr m:val="["/>
                        <m:endChr m:val="]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r>
                              <m:t xml:space="preserve">Φ</m:t>
                            </m:r>
                          </m:den>
                        </m:f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num>
                                <m:r>
                                  <m:t xml:space="preserve">∂</m:t>
                                </m:r>
                                <m:sSub>
                                  <m:e>
                                    <m:r>
                                      <m:t xml:space="preserve">L</m:t>
                                    </m:r>
                                  </m:e>
                                  <m:sub>
                                    <m:r>
                                      <m:t xml:space="preserve">d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t xml:space="preserve">∂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sSub>
                                      <m:e>
                                        <m:r>
                                          <m:t xml:space="preserve">∂</m:t>
                                        </m:r>
                                      </m:e>
                                      <m:sub>
                                        <m:r>
                                          <m:t xml:space="preserve">μ</m:t>
                                        </m:r>
                                      </m:sub>
                                    </m:sSub>
                                    <m:r>
                                      <m:t xml:space="preserve">Φ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d>
                    <m:r>
                      <m:t xml:space="preserve">δ</m:t>
                    </m:r>
                    <m:r>
                      <m:t xml:space="preserve">Φ</m:t>
                    </m:r>
                    <m:r>
                      <m:t xml:space="preserve">+</m:t>
                    </m:r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93" name="CustomShape 9"/>
          <p:cNvSpPr/>
          <p:nvPr/>
        </p:nvSpPr>
        <p:spPr>
          <a:xfrm>
            <a:off x="49320" y="4278600"/>
            <a:ext cx="9230040" cy="68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first term vanishes because of the Eular-Lagrange equation, so: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94" name="Formula 10"/>
              <p:cNvSpPr txBox="1"/>
              <p:nvPr/>
            </p:nvSpPr>
            <p:spPr>
              <a:xfrm>
                <a:off x="2232000" y="4824000"/>
                <a:ext cx="4064040" cy="675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sSup>
                      <m:e>
                        <m:r>
                          <m:t xml:space="preserve">f</m:t>
                        </m:r>
                      </m:e>
                      <m:sup>
                        <m:r>
                          <m:t xml:space="preserve">μ</m:t>
                        </m:r>
                      </m:sup>
                    </m:sSup>
                    <m:r>
                      <m:t xml:space="preserve">=</m:t>
                    </m:r>
                    <m:r>
                      <m:t xml:space="preserve">0</m:t>
                    </m:r>
                    <m:r>
                      <m:t xml:space="preserve">⇒</m:t>
                    </m:r>
                    <m:f>
                      <m:num>
                        <m:r>
                          <m:t xml:space="preserve">∂</m:t>
                        </m:r>
                        <m:sSup>
                          <m:e>
                            <m:r>
                              <m:t xml:space="preserve">f</m:t>
                            </m:r>
                          </m:e>
                          <m:sup>
                            <m:r>
                              <m:t xml:space="preserve">0</m:t>
                            </m:r>
                          </m:sup>
                        </m:sSup>
                      </m:num>
                      <m:den>
                        <m:r>
                          <m:t xml:space="preserve">∂</m:t>
                        </m:r>
                        <m:r>
                          <m:t xml:space="preserve">t</m:t>
                        </m:r>
                      </m:den>
                    </m:f>
                    <m:r>
                      <m:t xml:space="preserve">=</m:t>
                    </m:r>
                    <m:r>
                      <m:t xml:space="preserve">∇</m:t>
                    </m:r>
                    <m:acc>
                      <m:accPr>
                        <m:chr m:val="⃗"/>
                      </m:accPr>
                      <m:e>
                        <m:r>
                          <m:t xml:space="preserve">f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295" name="CustomShape 11"/>
          <p:cNvSpPr/>
          <p:nvPr/>
        </p:nvSpPr>
        <p:spPr>
          <a:xfrm>
            <a:off x="41760" y="5325840"/>
            <a:ext cx="9230040" cy="68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Integrating to all the space and applying the divergence theorem we have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96" name="Formula 12"/>
              <p:cNvSpPr txBox="1"/>
              <p:nvPr/>
            </p:nvSpPr>
            <p:spPr>
              <a:xfrm>
                <a:off x="2232360" y="5904360"/>
                <a:ext cx="4673520" cy="698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∂</m:t>
                        </m:r>
                        <m:nary>
                          <m:naryPr>
                            <m:chr m:val="∫"/>
                            <m:subHide m:val="1"/>
                            <m:supHide m:val="1"/>
                          </m:naryPr>
                          <m:sub/>
                          <m:sup/>
                          <m:e>
                            <m:sSup>
                              <m:e>
                                <m:r>
                                  <m:t xml:space="preserve">f</m:t>
                                </m:r>
                              </m:e>
                              <m:sup>
                                <m:r>
                                  <m:t xml:space="preserve">0</m:t>
                                </m:r>
                              </m:sup>
                            </m:sSup>
                            <m:sSup>
                              <m:e>
                                <m:r>
                                  <m:t xml:space="preserve">dx</m:t>
                                </m:r>
                              </m:e>
                              <m:sup>
                                <m:r>
                                  <m:t xml:space="preserve">3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m:t xml:space="preserve">∂</m:t>
                        </m:r>
                        <m:r>
                          <m:t xml:space="preserve">t</m:t>
                        </m:r>
                      </m:den>
                    </m:f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r>
                          <m:t xml:space="preserve">∇</m:t>
                        </m:r>
                        <m:acc>
                          <m:accPr>
                            <m:chr m:val="⃗"/>
                          </m:accPr>
                          <m:e>
                            <m:r>
                              <m:t xml:space="preserve">f</m:t>
                            </m:r>
                          </m:e>
                        </m:acc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3</m:t>
                            </m:r>
                          </m:sup>
                        </m:sSup>
                      </m:e>
                    </m:nary>
                    <m:r>
                      <m:t xml:space="preserve">=</m:t>
                    </m:r>
                    <m:r>
                      <m:t xml:space="preserve">0</m:t>
                    </m:r>
                    <m:r>
                      <m:t xml:space="preserve">⇒</m:t>
                    </m:r>
                    <m:r>
                      <m:t xml:space="preserve">Q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sSup>
                          <m:e>
                            <m:r>
                              <m:t xml:space="preserve">f</m:t>
                            </m:r>
                          </m:e>
                          <m:sup>
                            <m:r>
                              <m:t xml:space="preserve">0</m:t>
                            </m:r>
                          </m:sup>
                        </m:sSup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3</m:t>
                            </m:r>
                          </m:sup>
                        </m:sSup>
                      </m:e>
                    </m:nary>
                    <m:r>
                      <m:t xml:space="preserve">=</m:t>
                    </m:r>
                    <m:r>
                      <m:t xml:space="preserve">cste</m:t>
                    </m:r>
                  </m:oMath>
                </a14:m>
              </a:p>
            </p:txBody>
          </p:sp>
        </mc:Choice>
        <mc:Fallback/>
      </mc:AlternateContent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7228080" y="3744000"/>
            <a:ext cx="1842840" cy="280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138240" y="77760"/>
            <a:ext cx="353268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Gauge theories (I)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108000" y="713880"/>
            <a:ext cx="9230040" cy="281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Group of theories in which the interactions are determined by a principle of invariance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transformation of the fields that should leave the Lagrange invariant is considered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transformed Lagrangian is calculated and observed not to be invariant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new field (the interacting field) is added in order to achieve this invariance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Let’s consider the example of electromagnetism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As we will see the Lagrangian associated to a fermion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Ψ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is given by: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126720" y="1959840"/>
            <a:ext cx="9230040" cy="72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301" name="Formula 4"/>
              <p:cNvSpPr txBox="1"/>
              <p:nvPr/>
            </p:nvSpPr>
            <p:spPr>
              <a:xfrm>
                <a:off x="3246840" y="3421440"/>
                <a:ext cx="2152080" cy="321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02" name="CustomShape 5"/>
          <p:cNvSpPr/>
          <p:nvPr/>
        </p:nvSpPr>
        <p:spPr>
          <a:xfrm>
            <a:off x="75240" y="3635640"/>
            <a:ext cx="9230040" cy="61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Let’s assume a local phase transformation in between the fields, such as: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03" name="Formula 6"/>
              <p:cNvSpPr txBox="1"/>
              <p:nvPr/>
            </p:nvSpPr>
            <p:spPr>
              <a:xfrm>
                <a:off x="2419200" y="4249440"/>
                <a:ext cx="1767600" cy="327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ψ</m:t>
                    </m:r>
                    <m:r>
                      <m:t xml:space="preserve">→</m:t>
                    </m:r>
                    <m:r>
                      <m:t xml:space="preserve">ψ</m:t>
                    </m:r>
                    <m:r>
                      <m:t xml:space="preserve">'</m:t>
                    </m:r>
                    <m:r>
                      <m:t xml:space="preserve">=</m:t>
                    </m:r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iq</m:t>
                        </m:r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</m:sup>
                    </m:sSup>
                    <m:r>
                      <m:t xml:space="preserve">ψ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04" name="CustomShape 7"/>
          <p:cNvSpPr/>
          <p:nvPr/>
        </p:nvSpPr>
        <p:spPr>
          <a:xfrm>
            <a:off x="76680" y="4504320"/>
            <a:ext cx="9230040" cy="61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If we try to estimate how the Lagrangian changes we obtain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05" name="Formula 8"/>
              <p:cNvSpPr txBox="1"/>
              <p:nvPr/>
            </p:nvSpPr>
            <p:spPr>
              <a:xfrm>
                <a:off x="4687560" y="4249800"/>
                <a:ext cx="1883520" cy="327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r>
                      <m:t xml:space="preserve">→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r>
                      <m:t xml:space="preserve">'</m:t>
                    </m:r>
                    <m:r>
                      <m:t xml:space="preserve">=</m:t>
                    </m:r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iq</m:t>
                        </m:r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</m:sup>
                    </m:sSup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06" name="Formula 9"/>
              <p:cNvSpPr txBox="1"/>
              <p:nvPr/>
            </p:nvSpPr>
            <p:spPr>
              <a:xfrm>
                <a:off x="2347200" y="5113440"/>
                <a:ext cx="4467600" cy="321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</m:t>
                    </m:r>
                    <m:sSub>
                      <m:e>
                        <m:r>
                          <m:t xml:space="preserve">'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r>
                      <m:t xml:space="preserve">'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  <m:r>
                      <m:t xml:space="preserve">'</m:t>
                    </m:r>
                    <m:r>
                      <m:t xml:space="preserve">=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r>
                      <m:t xml:space="preserve">'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  <m:r>
                      <m:t xml:space="preserve">'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07" name="Formula 10"/>
              <p:cNvSpPr txBox="1"/>
              <p:nvPr/>
            </p:nvSpPr>
            <p:spPr>
              <a:xfrm>
                <a:off x="2959560" y="6229440"/>
                <a:ext cx="3153960" cy="321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+</m:t>
                        </m:r>
                        <m:r>
                          <m:t xml:space="preserve">iq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08" name="Formula 11"/>
              <p:cNvSpPr txBox="1"/>
              <p:nvPr/>
            </p:nvSpPr>
            <p:spPr>
              <a:xfrm>
                <a:off x="1303560" y="5653440"/>
                <a:ext cx="6391080" cy="354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iq</m:t>
                        </m:r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iq</m:t>
                        </m:r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</m:sup>
                    </m:sSup>
                    <m:r>
                      <m:t xml:space="preserve">ψ</m:t>
                    </m:r>
                    <m:r>
                      <m:t xml:space="preserve">+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iq</m:t>
                        </m:r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iq</m:t>
                        </m:r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</m:e>
                    </m:d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iq</m:t>
                        </m:r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</m:sup>
                    </m:sSup>
                    <m:r>
                      <m:t xml:space="preserve">ψ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138240" y="77760"/>
            <a:ext cx="353268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Gauge theories (II)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108000" y="713880"/>
            <a:ext cx="9230040" cy="79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Let’s introduce a new field A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in such a way that: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126720" y="1959840"/>
            <a:ext cx="9230040" cy="72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4"/>
          <p:cNvSpPr/>
          <p:nvPr/>
        </p:nvSpPr>
        <p:spPr>
          <a:xfrm>
            <a:off x="76680" y="4612320"/>
            <a:ext cx="9230040" cy="61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transformed Lagrangian is now exactly the same as the original Lagrangian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13" name="Formula 5"/>
              <p:cNvSpPr txBox="1"/>
              <p:nvPr/>
            </p:nvSpPr>
            <p:spPr>
              <a:xfrm>
                <a:off x="2851200" y="1477440"/>
                <a:ext cx="3162240" cy="321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iq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A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14" name="CustomShape 6"/>
          <p:cNvSpPr/>
          <p:nvPr/>
        </p:nvSpPr>
        <p:spPr>
          <a:xfrm>
            <a:off x="117720" y="1717200"/>
            <a:ext cx="9230040" cy="79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Applying the transformations we obtain the same as before plus aditional terms: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15" name="Formula 7"/>
              <p:cNvSpPr txBox="1"/>
              <p:nvPr/>
            </p:nvSpPr>
            <p:spPr>
              <a:xfrm>
                <a:off x="1800000" y="2448000"/>
                <a:ext cx="5456880" cy="321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</m:t>
                    </m:r>
                    <m:sSub>
                      <m:e>
                        <m:r>
                          <m:t xml:space="preserve">'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+</m:t>
                        </m:r>
                        <m:r>
                          <m:t xml:space="preserve">iq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  <m:r>
                      <m:t xml:space="preserve">−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r>
                          <m:t xml:space="preserve">q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r>
                          <m:t xml:space="preserve">A</m:t>
                        </m:r>
                        <m:sSub>
                          <m:e>
                            <m:r>
                              <m:t xml:space="preserve">'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</m:e>
                    </m:d>
                    <m:r>
                      <m:t xml:space="preserve">ψ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16" name="CustomShape 8"/>
          <p:cNvSpPr/>
          <p:nvPr/>
        </p:nvSpPr>
        <p:spPr>
          <a:xfrm>
            <a:off x="105480" y="2710080"/>
            <a:ext cx="9230040" cy="79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Grouping the terms: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17" name="Formula 9"/>
              <p:cNvSpPr txBox="1"/>
              <p:nvPr/>
            </p:nvSpPr>
            <p:spPr>
              <a:xfrm>
                <a:off x="2376000" y="5365440"/>
                <a:ext cx="3753360" cy="321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</m:t>
                    </m:r>
                    <m:sSub>
                      <m:e>
                        <m:r>
                          <m:t xml:space="preserve">'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i</m:t>
                        </m:r>
                        <m:r>
                          <m:t xml:space="preserve">q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A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  <m:r>
                      <m:t xml:space="preserve">=</m:t>
                    </m:r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318" name="CustomShape 10"/>
          <p:cNvSpPr/>
          <p:nvPr/>
        </p:nvSpPr>
        <p:spPr>
          <a:xfrm>
            <a:off x="98280" y="3740040"/>
            <a:ext cx="9230040" cy="79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If the introduced field transforms according to this transformation: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19" name="Formula 11"/>
              <p:cNvSpPr txBox="1"/>
              <p:nvPr/>
            </p:nvSpPr>
            <p:spPr>
              <a:xfrm>
                <a:off x="3427560" y="4393440"/>
                <a:ext cx="1908360" cy="321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A</m:t>
                    </m:r>
                    <m:sSub>
                      <m:e>
                        <m:r>
                          <m:t xml:space="preserve">'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A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r>
                      <m:t xml:space="preserve">α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20" name="Formula 12"/>
              <p:cNvSpPr txBox="1"/>
              <p:nvPr/>
            </p:nvSpPr>
            <p:spPr>
              <a:xfrm>
                <a:off x="2041560" y="3384000"/>
                <a:ext cx="4521240" cy="321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</m:t>
                    </m:r>
                    <m:sSub>
                      <m:e>
                        <m:r>
                          <m:t xml:space="preserve">'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+</m:t>
                        </m:r>
                        <m:r>
                          <m:t xml:space="preserve">i</m:t>
                        </m:r>
                        <m:r>
                          <m:t xml:space="preserve">q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r>
                              <m:t xml:space="preserve">α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x</m:t>
                                </m:r>
                              </m:e>
                            </m:d>
                            <m:r>
                              <m:t xml:space="preserve">−</m:t>
                            </m:r>
                            <m:r>
                              <m:t xml:space="preserve">A</m:t>
                            </m:r>
                            <m:sSub>
                              <m:e>
                                <m:r>
                                  <m:t xml:space="preserve">'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</m:e>
                        </m:d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21" name="CustomShape 13"/>
          <p:cNvSpPr/>
          <p:nvPr/>
        </p:nvSpPr>
        <p:spPr>
          <a:xfrm>
            <a:off x="65520" y="5733360"/>
            <a:ext cx="9230040" cy="61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is the field of the photon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and describes the electromagnetic interactions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-41760" y="77760"/>
            <a:ext cx="918216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beginnings XIX century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180000" y="713880"/>
            <a:ext cx="9230040" cy="86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Dalton postulates that all substances might be composed of single units or atoms</a:t>
            </a:r>
            <a:endParaRPr b="0" lang="es-ES" sz="1800" spc="-1" strike="noStrike"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As a consecuence of his observations in chemical reaction experiments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late 1800 the atoms were being classified according to the properties </a:t>
            </a:r>
            <a:endParaRPr b="0" lang="es-ES" sz="1800" spc="-1" strike="noStrike"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consolidates with the development of the periodic table by Mendeleev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3" name="Picture 7" descr=""/>
          <p:cNvPicPr/>
          <p:nvPr/>
        </p:nvPicPr>
        <p:blipFill>
          <a:blip r:embed="rId1"/>
          <a:stretch/>
        </p:blipFill>
        <p:spPr>
          <a:xfrm>
            <a:off x="1584000" y="2506320"/>
            <a:ext cx="6188400" cy="4055760"/>
          </a:xfrm>
          <a:prstGeom prst="rect">
            <a:avLst/>
          </a:prstGeom>
          <a:ln>
            <a:solidFill>
              <a:srgbClr val="808080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-41760" y="77760"/>
            <a:ext cx="788616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decade of 1890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72000" y="713880"/>
            <a:ext cx="9230040" cy="86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New unstable elements being investigated by M. and P. Curie, H. Bequerel and E. Rutherford</a:t>
            </a:r>
            <a:endParaRPr b="0" lang="es-ES" sz="1800" spc="-1" strike="noStrike"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Radioactivity: spontaneous emission of particles from some species of atoms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At this moment it was determined that there were 3 different kinds of radiation:</a:t>
            </a:r>
            <a:endParaRPr b="0" lang="es-ES" sz="1800" spc="-1" strike="noStrike"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→ 2 electric charge and about 4 times proton mass</a:t>
            </a:r>
            <a:endParaRPr b="0" lang="es-ES" sz="1800" spc="-1" strike="noStrike"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β→ -1 electric charge and about 1/1800 the proton mass</a:t>
            </a:r>
            <a:endParaRPr b="0" lang="es-ES" sz="1800" spc="-1" strike="noStrike"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γ→ electrically neutral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6" name="Picture 9" descr=""/>
          <p:cNvPicPr/>
          <p:nvPr/>
        </p:nvPicPr>
        <p:blipFill>
          <a:blip r:embed="rId1"/>
          <a:stretch/>
        </p:blipFill>
        <p:spPr>
          <a:xfrm>
            <a:off x="5652000" y="2952360"/>
            <a:ext cx="3236400" cy="35604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07" name="Picture 11" descr=""/>
          <p:cNvPicPr/>
          <p:nvPr/>
        </p:nvPicPr>
        <p:blipFill>
          <a:blip r:embed="rId2"/>
          <a:stretch/>
        </p:blipFill>
        <p:spPr>
          <a:xfrm>
            <a:off x="909360" y="4084560"/>
            <a:ext cx="3839040" cy="141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-41760" y="77760"/>
            <a:ext cx="896616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discovery of the electron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72000" y="713880"/>
            <a:ext cx="9230040" cy="86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a number of years physicist have generated “cathode rays”</a:t>
            </a:r>
            <a:endParaRPr b="0" lang="es-ES" sz="1800" spc="-1" strike="noStrike"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By simply heating filaments inside gas-filled tubes and applying an electric field 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1987 J.J. Thompson attempted to measure the ratio of charge/mass of cathode rays</a:t>
            </a:r>
            <a:endParaRPr b="0" lang="es-ES" sz="1800" spc="-1" strike="noStrike"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Put a cathode ray into a known electric or magnetic field</a:t>
            </a:r>
            <a:endParaRPr b="0" lang="es-ES" sz="1800" spc="-1" strike="noStrike"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Measure the cathode ray’s deflection</a:t>
            </a:r>
            <a:endParaRPr b="0" lang="es-ES" sz="1800" spc="-1" strike="noStrike"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they are composed of discrete charges → deflection compatible with Lorentz force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Thompson found that this ratio was ~ 1000 larger than for any known ion</a:t>
            </a:r>
            <a:endParaRPr b="0" lang="es-ES" sz="1800" spc="-1" strike="noStrike"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He concluded this was a new kind of particle and named it “electron”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0" name="Picture 10" descr=""/>
          <p:cNvPicPr/>
          <p:nvPr/>
        </p:nvPicPr>
        <p:blipFill>
          <a:blip r:embed="rId1"/>
          <a:stretch/>
        </p:blipFill>
        <p:spPr>
          <a:xfrm>
            <a:off x="936000" y="4320000"/>
            <a:ext cx="3316320" cy="2216520"/>
          </a:xfrm>
          <a:prstGeom prst="rect">
            <a:avLst/>
          </a:prstGeom>
          <a:ln>
            <a:noFill/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11" name="Picture 11" descr=""/>
          <p:cNvPicPr/>
          <p:nvPr/>
        </p:nvPicPr>
        <p:blipFill>
          <a:blip r:embed="rId2"/>
          <a:stretch/>
        </p:blipFill>
        <p:spPr>
          <a:xfrm>
            <a:off x="5436000" y="4678200"/>
            <a:ext cx="2349000" cy="826200"/>
          </a:xfrm>
          <a:prstGeom prst="rect">
            <a:avLst/>
          </a:prstGeom>
          <a:ln>
            <a:noFill/>
          </a:ln>
        </p:spPr>
      </p:pic>
      <p:sp>
        <p:nvSpPr>
          <p:cNvPr id="112" name="CustomShape 3"/>
          <p:cNvSpPr/>
          <p:nvPr/>
        </p:nvSpPr>
        <p:spPr>
          <a:xfrm>
            <a:off x="5403960" y="5760360"/>
            <a:ext cx="2620440" cy="8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000000"/>
                </a:solidFill>
                <a:latin typeface="Tw Cen MT"/>
                <a:ea typeface="DejaVu Sans"/>
              </a:rPr>
              <a:t>m</a:t>
            </a:r>
            <a:r>
              <a:rPr b="0" lang="es-ES" sz="2200" spc="-1" strike="noStrike" baseline="-25000">
                <a:solidFill>
                  <a:srgbClr val="000000"/>
                </a:solidFill>
                <a:latin typeface="Tw Cen MT"/>
                <a:ea typeface="DejaVu Sans"/>
              </a:rPr>
              <a:t>e</a:t>
            </a:r>
            <a:r>
              <a:rPr b="0" lang="es-ES" sz="2200" spc="-1" strike="noStrike">
                <a:solidFill>
                  <a:srgbClr val="000000"/>
                </a:solidFill>
                <a:latin typeface="Tw Cen MT"/>
                <a:ea typeface="DejaVu Sans"/>
              </a:rPr>
              <a:t>= 0.511MeV/c</a:t>
            </a:r>
            <a:r>
              <a:rPr b="0" lang="es-ES" sz="2200" spc="-1" strike="noStrike" baseline="30000">
                <a:solidFill>
                  <a:srgbClr val="000000"/>
                </a:solidFill>
                <a:latin typeface="Tw Cen MT"/>
                <a:ea typeface="DejaVu Sans"/>
              </a:rPr>
              <a:t>2</a:t>
            </a:r>
            <a:endParaRPr b="0" lang="es-E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-41760" y="77760"/>
            <a:ext cx="896616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Thompson’s atom 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72000" y="1224000"/>
            <a:ext cx="4604400" cy="438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Thompson correctly believed that electrons were fundamental components of the atoms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Since atoms were electrically neutral he postulated that point-like electrons should be somehow embedded in a “gel” of positive charge to yield a global neutral charge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the origin of the famous “plum- pudding” atom model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5" name="Picture 6" descr=""/>
          <p:cNvPicPr/>
          <p:nvPr/>
        </p:nvPicPr>
        <p:blipFill>
          <a:blip r:embed="rId1"/>
          <a:stretch/>
        </p:blipFill>
        <p:spPr>
          <a:xfrm>
            <a:off x="4737600" y="2100960"/>
            <a:ext cx="3492720" cy="3492720"/>
          </a:xfrm>
          <a:prstGeom prst="rect">
            <a:avLst/>
          </a:prstGeom>
          <a:ln>
            <a:noFill/>
          </a:ln>
        </p:spPr>
      </p:pic>
      <p:sp>
        <p:nvSpPr>
          <p:cNvPr id="116" name="CustomShape 3"/>
          <p:cNvSpPr/>
          <p:nvPr/>
        </p:nvSpPr>
        <p:spPr>
          <a:xfrm>
            <a:off x="4176000" y="5570280"/>
            <a:ext cx="47545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Tw Cen MT"/>
                <a:ea typeface="DejaVu Sans"/>
              </a:rPr>
              <a:t>Thomson’s plum-pudding model of the atom.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7" name="CustomShape 4"/>
          <p:cNvSpPr/>
          <p:nvPr/>
        </p:nvSpPr>
        <p:spPr>
          <a:xfrm rot="5400000">
            <a:off x="6325560" y="2059920"/>
            <a:ext cx="651600" cy="21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r="5400000" dist="2988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8" name="CustomShape 5"/>
          <p:cNvSpPr/>
          <p:nvPr/>
        </p:nvSpPr>
        <p:spPr>
          <a:xfrm>
            <a:off x="5550120" y="1392120"/>
            <a:ext cx="2279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positively charged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“paste”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 rot="5400000">
            <a:off x="7012440" y="2189520"/>
            <a:ext cx="705960" cy="52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r="5400000" dist="2988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0" name="CustomShape 7"/>
          <p:cNvSpPr/>
          <p:nvPr/>
        </p:nvSpPr>
        <p:spPr>
          <a:xfrm>
            <a:off x="7519320" y="1787040"/>
            <a:ext cx="12740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localized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electron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(negative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   charge)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-41760" y="77760"/>
            <a:ext cx="896616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Rutherford’s experiment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72000" y="713880"/>
            <a:ext cx="9230040" cy="86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years of the XX century E. Rutherford wanted to test Thompson’s model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With this purpose he proposed a setup to make a “scattering” experiment:</a:t>
            </a:r>
            <a:endParaRPr b="0" lang="es-ES" sz="1800" spc="-1" strike="noStrike"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Bombing a very thin gold foil with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particles and observing the deflection</a:t>
            </a:r>
            <a:endParaRPr b="0" lang="es-ES" sz="1800" spc="-1" strike="noStrike">
              <a:latin typeface="Arial"/>
            </a:endParaRPr>
          </a:p>
          <a:p>
            <a:pPr lvl="1" marL="432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If Thomson’s model was correct the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particles shold not reflect much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s-ES" sz="1800" spc="-1" strike="noStrike">
              <a:latin typeface="Arial"/>
            </a:endParaRPr>
          </a:p>
        </p:txBody>
      </p:sp>
      <p:pic>
        <p:nvPicPr>
          <p:cNvPr id="123" name="Picture 11" descr=""/>
          <p:cNvPicPr/>
          <p:nvPr/>
        </p:nvPicPr>
        <p:blipFill>
          <a:blip r:embed="rId1"/>
          <a:stretch/>
        </p:blipFill>
        <p:spPr>
          <a:xfrm>
            <a:off x="432000" y="2629800"/>
            <a:ext cx="4244400" cy="3888000"/>
          </a:xfrm>
          <a:prstGeom prst="rect">
            <a:avLst/>
          </a:prstGeom>
          <a:ln>
            <a:noFill/>
          </a:ln>
        </p:spPr>
      </p:pic>
      <p:pic>
        <p:nvPicPr>
          <p:cNvPr id="124" name="Picture 17" descr=""/>
          <p:cNvPicPr/>
          <p:nvPr/>
        </p:nvPicPr>
        <p:blipFill>
          <a:blip r:embed="rId2"/>
          <a:stretch/>
        </p:blipFill>
        <p:spPr>
          <a:xfrm>
            <a:off x="5761800" y="2740680"/>
            <a:ext cx="2318400" cy="3533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-41760" y="77760"/>
            <a:ext cx="8966160" cy="64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Rutherford’s experiment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72000" y="713880"/>
            <a:ext cx="9230040" cy="86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Rutherford observed that a few particles were having a huge deflection (&gt; 90º)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He wondered what was the origin of such a strong force able to invert the sense of the particles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only possibility was some kind of electric force made by another very close-by particle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He concluded that the positive charge of the atom should be concentrated in small region</a:t>
            </a:r>
            <a:endParaRPr b="0" lang="es-ES" sz="1800" spc="-1" strike="noStrike">
              <a:latin typeface="Arial"/>
            </a:endParaRPr>
          </a:p>
          <a:p>
            <a:pPr marL="216000" indent="-2109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the discovery of the nucleous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288000" y="2880000"/>
            <a:ext cx="4701240" cy="363456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28" name="Formula 3"/>
              <p:cNvSpPr txBox="1"/>
              <p:nvPr/>
            </p:nvSpPr>
            <p:spPr>
              <a:xfrm>
                <a:off x="6071760" y="5594400"/>
                <a:ext cx="980640" cy="666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F</m:t>
                    </m:r>
                    <m:r>
                      <m:t xml:space="preserve">∝</m:t>
                    </m:r>
                    <m:f>
                      <m:num>
                        <m:sSub>
                          <m:e>
                            <m:r>
                              <m:t xml:space="preserve">q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  <m:sSub>
                          <m:e>
                            <m:r>
                              <m:t xml:space="preserve">q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num>
                      <m:den>
                        <m:sSup>
                          <m:e>
                            <m:r>
                              <m:t xml:space="preserve">d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29" name="Line 4"/>
          <p:cNvSpPr/>
          <p:nvPr/>
        </p:nvSpPr>
        <p:spPr>
          <a:xfrm flipH="1" flipV="1">
            <a:off x="2880000" y="4608000"/>
            <a:ext cx="2520000" cy="494280"/>
          </a:xfrm>
          <a:prstGeom prst="line">
            <a:avLst/>
          </a:prstGeom>
          <a:ln w="3816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5"/>
          <p:cNvSpPr/>
          <p:nvPr/>
        </p:nvSpPr>
        <p:spPr>
          <a:xfrm>
            <a:off x="5292000" y="5102280"/>
            <a:ext cx="287640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  <a:ea typeface="DejaVu Sans"/>
              </a:rPr>
              <a:t>The distance d should be very small to produce such a large F</a:t>
            </a:r>
            <a:endParaRPr b="0" lang="es-ES" sz="1500" spc="-1" strike="noStrike">
              <a:latin typeface="Arial"/>
            </a:endParaRPr>
          </a:p>
        </p:txBody>
      </p:sp>
      <p:pic>
        <p:nvPicPr>
          <p:cNvPr id="131" name="Picture 12" descr=""/>
          <p:cNvPicPr/>
          <p:nvPr/>
        </p:nvPicPr>
        <p:blipFill>
          <a:blip r:embed="rId2"/>
          <a:stretch/>
        </p:blipFill>
        <p:spPr>
          <a:xfrm>
            <a:off x="5868000" y="2628000"/>
            <a:ext cx="1580400" cy="221616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60591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matorras</dc:creator>
  <dc:description/>
  <dc:language>es-ES</dc:language>
  <cp:lastModifiedBy/>
  <dcterms:modified xsi:type="dcterms:W3CDTF">2021-12-06T17:35:23Z</dcterms:modified>
  <cp:revision>1736</cp:revision>
  <dc:subject/>
  <dc:title>Presentación de PowerPoint</dc:title>
</cp:coreProperties>
</file>